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702" r:id="rId3"/>
  </p:sldMasterIdLst>
  <p:notesMasterIdLst>
    <p:notesMasterId r:id="rId58"/>
  </p:notesMasterIdLst>
  <p:sldIdLst>
    <p:sldId id="3823" r:id="rId4"/>
    <p:sldId id="3983" r:id="rId5"/>
    <p:sldId id="3979" r:id="rId6"/>
    <p:sldId id="2587" r:id="rId7"/>
    <p:sldId id="4001" r:id="rId8"/>
    <p:sldId id="3987" r:id="rId9"/>
    <p:sldId id="4008" r:id="rId10"/>
    <p:sldId id="4009" r:id="rId11"/>
    <p:sldId id="3989" r:id="rId12"/>
    <p:sldId id="3990" r:id="rId13"/>
    <p:sldId id="3991" r:id="rId14"/>
    <p:sldId id="4016" r:id="rId15"/>
    <p:sldId id="4010" r:id="rId16"/>
    <p:sldId id="2970" r:id="rId17"/>
    <p:sldId id="3978" r:id="rId18"/>
    <p:sldId id="1885" r:id="rId19"/>
    <p:sldId id="1616" r:id="rId20"/>
    <p:sldId id="1955" r:id="rId21"/>
    <p:sldId id="3746" r:id="rId22"/>
    <p:sldId id="3559" r:id="rId23"/>
    <p:sldId id="3818" r:id="rId24"/>
    <p:sldId id="3467" r:id="rId25"/>
    <p:sldId id="3555" r:id="rId26"/>
    <p:sldId id="3091" r:id="rId27"/>
    <p:sldId id="3092" r:id="rId28"/>
    <p:sldId id="3095" r:id="rId29"/>
    <p:sldId id="3521" r:id="rId30"/>
    <p:sldId id="3972" r:id="rId31"/>
    <p:sldId id="3931" r:id="rId32"/>
    <p:sldId id="3933" r:id="rId33"/>
    <p:sldId id="3934" r:id="rId34"/>
    <p:sldId id="4017" r:id="rId35"/>
    <p:sldId id="3940" r:id="rId36"/>
    <p:sldId id="3943" r:id="rId37"/>
    <p:sldId id="3924" r:id="rId38"/>
    <p:sldId id="271" r:id="rId39"/>
    <p:sldId id="3926" r:id="rId40"/>
    <p:sldId id="3847" r:id="rId41"/>
    <p:sldId id="3851" r:id="rId42"/>
    <p:sldId id="3853" r:id="rId43"/>
    <p:sldId id="3857" r:id="rId44"/>
    <p:sldId id="3910" r:id="rId45"/>
    <p:sldId id="3858" r:id="rId46"/>
    <p:sldId id="3859" r:id="rId47"/>
    <p:sldId id="3860" r:id="rId48"/>
    <p:sldId id="3825" r:id="rId49"/>
    <p:sldId id="3869" r:id="rId50"/>
    <p:sldId id="2633" r:id="rId51"/>
    <p:sldId id="3870" r:id="rId52"/>
    <p:sldId id="3827" r:id="rId53"/>
    <p:sldId id="3977" r:id="rId54"/>
    <p:sldId id="3971" r:id="rId55"/>
    <p:sldId id="3865" r:id="rId56"/>
    <p:sldId id="3734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5pPr>
    <a:lvl6pPr marL="2286000" algn="l" defTabSz="914400" rtl="0" eaLnBrk="1" latinLnBrk="0" hangingPunct="1"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6pPr>
    <a:lvl7pPr marL="2743200" algn="l" defTabSz="914400" rtl="0" eaLnBrk="1" latinLnBrk="0" hangingPunct="1"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7pPr>
    <a:lvl8pPr marL="3200400" algn="l" defTabSz="914400" rtl="0" eaLnBrk="1" latinLnBrk="0" hangingPunct="1"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8pPr>
    <a:lvl9pPr marL="3657600" algn="l" defTabSz="914400" rtl="0" eaLnBrk="1" latinLnBrk="0" hangingPunct="1">
      <a:defRPr kumimoji="1" sz="3200" kern="1200">
        <a:solidFill>
          <a:srgbClr val="000066"/>
        </a:solidFill>
        <a:latin typeface="Arial Black" pitchFamily="34" charset="0"/>
        <a:ea typeface="Arial Unicode MS" pitchFamily="50" charset="-128"/>
        <a:cs typeface="Arial Unicode MS" pitchFamily="50" charset="-128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3975F255-E3D0-4EF1-9740-34CD436C6340}">
          <p14:sldIdLst>
            <p14:sldId id="3823"/>
            <p14:sldId id="3983"/>
            <p14:sldId id="3979"/>
            <p14:sldId id="2587"/>
            <p14:sldId id="4001"/>
            <p14:sldId id="3987"/>
          </p14:sldIdLst>
        </p14:section>
        <p14:section name="タイトルなしのセクション" id="{6C7BEC14-1A55-4668-95DB-F4BA86A0DDAC}">
          <p14:sldIdLst>
            <p14:sldId id="4008"/>
            <p14:sldId id="4009"/>
            <p14:sldId id="3989"/>
            <p14:sldId id="3990"/>
            <p14:sldId id="3991"/>
            <p14:sldId id="4016"/>
            <p14:sldId id="4010"/>
            <p14:sldId id="2970"/>
            <p14:sldId id="3978"/>
            <p14:sldId id="1885"/>
            <p14:sldId id="1616"/>
            <p14:sldId id="1955"/>
            <p14:sldId id="3746"/>
            <p14:sldId id="3559"/>
            <p14:sldId id="3818"/>
            <p14:sldId id="3467"/>
            <p14:sldId id="3555"/>
            <p14:sldId id="3091"/>
            <p14:sldId id="3092"/>
            <p14:sldId id="3095"/>
            <p14:sldId id="3521"/>
            <p14:sldId id="3972"/>
            <p14:sldId id="3931"/>
            <p14:sldId id="3933"/>
            <p14:sldId id="3934"/>
            <p14:sldId id="4017"/>
            <p14:sldId id="3940"/>
            <p14:sldId id="3943"/>
            <p14:sldId id="3924"/>
            <p14:sldId id="271"/>
            <p14:sldId id="3926"/>
            <p14:sldId id="3847"/>
            <p14:sldId id="3851"/>
            <p14:sldId id="3853"/>
            <p14:sldId id="3857"/>
            <p14:sldId id="3910"/>
            <p14:sldId id="3858"/>
            <p14:sldId id="3859"/>
            <p14:sldId id="3860"/>
            <p14:sldId id="3825"/>
            <p14:sldId id="3869"/>
            <p14:sldId id="2633"/>
            <p14:sldId id="3870"/>
            <p14:sldId id="3827"/>
            <p14:sldId id="3977"/>
            <p14:sldId id="3971"/>
            <p14:sldId id="3865"/>
            <p14:sldId id="37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金子 克美" initials="金子" lastIdx="1" clrIdx="0">
    <p:extLst>
      <p:ext uri="{19B8F6BF-5375-455C-9EA6-DF929625EA0E}">
        <p15:presenceInfo xmlns:p15="http://schemas.microsoft.com/office/powerpoint/2012/main" userId="1b434d1b3b4de1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0000FF"/>
    <a:srgbClr val="CCFF99"/>
    <a:srgbClr val="008000"/>
    <a:srgbClr val="CCFFCC"/>
    <a:srgbClr val="FFFFFF"/>
    <a:srgbClr val="0033CC"/>
    <a:srgbClr val="33BCFC"/>
    <a:srgbClr val="FF3399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43" autoAdjust="0"/>
    <p:restoredTop sz="88551" autoAdjust="0"/>
  </p:normalViewPr>
  <p:slideViewPr>
    <p:cSldViewPr snapToGrid="0" snapToObjects="1">
      <p:cViewPr varScale="1">
        <p:scale>
          <a:sx n="110" d="100"/>
          <a:sy n="110" d="100"/>
        </p:scale>
        <p:origin x="1434" y="144"/>
      </p:cViewPr>
      <p:guideLst/>
    </p:cSldViewPr>
  </p:slideViewPr>
  <p:outlineViewPr>
    <p:cViewPr>
      <p:scale>
        <a:sx n="33" d="100"/>
        <a:sy n="33" d="100"/>
      </p:scale>
      <p:origin x="0" y="202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8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3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2 レベル</a:t>
            </a:r>
          </a:p>
          <a:p>
            <a:pPr lvl="2"/>
            <a:r>
              <a:rPr lang="ja-JP" altLang="en-US" noProof="0"/>
              <a:t>第 3 レベル</a:t>
            </a:r>
          </a:p>
          <a:p>
            <a:pPr lvl="3"/>
            <a:r>
              <a:rPr lang="ja-JP" altLang="en-US" noProof="0"/>
              <a:t>第 4 レベル</a:t>
            </a:r>
          </a:p>
          <a:p>
            <a:pPr lvl="4"/>
            <a:r>
              <a:rPr lang="ja-JP" altLang="en-US" noProof="0"/>
              <a:t>第 5 レベル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56DDE63-8CCD-4F7E-97A8-F86F295A77E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8437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DDE63-8CCD-4F7E-97A8-F86F295A77E8}" type="slidenum">
              <a:rPr lang="ja-JP" altLang="en-US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2616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DDE63-8CCD-4F7E-97A8-F86F295A77E8}" type="slidenum">
              <a:rPr lang="ja-JP" altLang="en-US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6807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DDE63-8CCD-4F7E-97A8-F86F295A77E8}" type="slidenum">
              <a:rPr lang="ja-JP" altLang="en-US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324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DDE63-8CCD-4F7E-97A8-F86F295A77E8}" type="slidenum">
              <a:rPr lang="ja-JP" altLang="en-US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18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98B9B-8751-61EB-815D-6369837BE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15F9DE-3380-44A4-CE8D-34571B270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0764BE-B26B-B084-FDD1-B776AB542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19B306-66B1-598B-5A38-97191E2C6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DDE63-8CCD-4F7E-97A8-F86F295A77E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87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DDE63-8CCD-4F7E-97A8-F86F295A77E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732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4C865-5D90-4765-9E15-30032AE480FC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0449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4C865-5D90-4765-9E15-30032AE480FC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8532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2FBFA-7300-B3DF-BBAB-57BBB0E66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24056-8C63-D77E-9B25-8C26DFEB8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7623D-6BD2-BBB4-9060-C8D45FCC7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53641-9C69-7EEB-E487-C8FC5D889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4C865-5D90-4765-9E15-30032AE480FC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7318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46203-A98D-8F04-53A9-9A701CFF7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E7F5C-8032-BD96-1193-0DF51615C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0C207-ABA1-A8B2-26DE-A4040C3E5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F92AC-74C1-D652-4D7B-D063C0B493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4C865-5D90-4765-9E15-30032AE480FC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7482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4C865-5D90-4765-9E15-30032AE480FC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0153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DDE63-8CCD-4F7E-97A8-F86F295A77E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53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89389-E0F9-7D02-0A35-85AAF1F8A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8E717D-B582-6B7A-47EF-B09BC1CAB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B10C69-C054-4138-4D51-11260C789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3D96B9-AB8B-A239-87B1-D010238EC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DDE63-8CCD-4F7E-97A8-F86F295A77E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17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DDE63-8CCD-4F7E-97A8-F86F295A77E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995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B5121D99-F2D3-44DF-A99E-3CFEEFCCEB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434E2988-EAD4-4D75-954A-695BC2E8CD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196" name="スライド番号プレースホルダー 3">
            <a:extLst>
              <a:ext uri="{FF2B5EF4-FFF2-40B4-BE49-F238E27FC236}">
                <a16:creationId xmlns:a16="http://schemas.microsoft.com/office/drawing/2014/main" id="{BD531D78-8A74-4204-BF20-71DCCCF48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68953" indent="-29575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83005" indent="-23660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56207" indent="-23660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129409" indent="-236601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602611" indent="-23660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75813" indent="-23660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549015" indent="-23660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022217" indent="-23660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D1BC7CD3-1564-47E5-95A1-F674C65BF067}" type="slidenum">
              <a:rPr lang="ja-JP" altLang="en-US"/>
              <a:pPr/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8148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DDE63-8CCD-4F7E-97A8-F86F295A77E8}" type="slidenum">
              <a:rPr lang="ja-JP" altLang="en-US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2730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DDE63-8CCD-4F7E-97A8-F86F295A77E8}" type="slidenum">
              <a:rPr lang="ja-JP" altLang="en-US" smtClean="0"/>
              <a:pPr>
                <a:defRPr/>
              </a:pPr>
              <a:t>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496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55BA-3847-9AF3-F04F-C651DF5D1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 イメージ プレースホルダー 1">
            <a:extLst>
              <a:ext uri="{FF2B5EF4-FFF2-40B4-BE49-F238E27FC236}">
                <a16:creationId xmlns:a16="http://schemas.microsoft.com/office/drawing/2014/main" id="{C199D861-69F6-4D96-863E-B8CFB30E1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ノート プレースホルダー 2">
            <a:extLst>
              <a:ext uri="{FF2B5EF4-FFF2-40B4-BE49-F238E27FC236}">
                <a16:creationId xmlns:a16="http://schemas.microsoft.com/office/drawing/2014/main" id="{D1D59C55-EE38-6568-6C1E-C394FA8DB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748" name="スライド番号プレースホルダー 3">
            <a:extLst>
              <a:ext uri="{FF2B5EF4-FFF2-40B4-BE49-F238E27FC236}">
                <a16:creationId xmlns:a16="http://schemas.microsoft.com/office/drawing/2014/main" id="{FE176F82-26DE-F664-7BA2-3B51B7CE25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9pPr>
          </a:lstStyle>
          <a:p>
            <a:fld id="{FE9EB34E-A7D3-493A-BB7F-E56B646A059F}" type="slidenum">
              <a:rPr lang="ja-JP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en-US" altLang="ja-JP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3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 イメージ プレースホルダー 1">
            <a:extLst>
              <a:ext uri="{FF2B5EF4-FFF2-40B4-BE49-F238E27FC236}">
                <a16:creationId xmlns:a16="http://schemas.microsoft.com/office/drawing/2014/main" id="{C92445D8-CCFC-55A2-B754-2E14BF5BE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ノート プレースホルダー 2">
            <a:extLst>
              <a:ext uri="{FF2B5EF4-FFF2-40B4-BE49-F238E27FC236}">
                <a16:creationId xmlns:a16="http://schemas.microsoft.com/office/drawing/2014/main" id="{A9706B3C-FEB7-786C-F348-80E1E5F82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ja-JP"/>
          </a:p>
        </p:txBody>
      </p:sp>
      <p:sp>
        <p:nvSpPr>
          <p:cNvPr id="33796" name="スライド番号プレースホルダー 3">
            <a:extLst>
              <a:ext uri="{FF2B5EF4-FFF2-40B4-BE49-F238E27FC236}">
                <a16:creationId xmlns:a16="http://schemas.microsoft.com/office/drawing/2014/main" id="{7C908FEE-8CC0-A65B-C14C-759D457D2A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9pPr>
          </a:lstStyle>
          <a:p>
            <a:fld id="{DDE7C101-FC41-47A8-97FA-5DDC38CB1728}" type="slidenum">
              <a:rPr lang="en-GB" altLang="ja-JP" sz="120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itchFamily="50" charset="-128"/>
              </a:rPr>
              <a:pPr/>
              <a:t>16</a:t>
            </a:fld>
            <a:endParaRPr lang="en-GB" altLang="ja-JP" sz="1200">
              <a:solidFill>
                <a:schemeClr val="tx1"/>
              </a:solidFill>
              <a:latin typeface="Times New Roman" panose="02020603050405020304" pitchFamily="18" charset="0"/>
              <a:ea typeface="Arial Unicode MS" pitchFamily="5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 イメージ プレースホルダー 1">
            <a:extLst>
              <a:ext uri="{FF2B5EF4-FFF2-40B4-BE49-F238E27FC236}">
                <a16:creationId xmlns:a16="http://schemas.microsoft.com/office/drawing/2014/main" id="{E8BB95FE-0814-91F5-2102-F746641D2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ノート プレースホルダー 2">
            <a:extLst>
              <a:ext uri="{FF2B5EF4-FFF2-40B4-BE49-F238E27FC236}">
                <a16:creationId xmlns:a16="http://schemas.microsoft.com/office/drawing/2014/main" id="{7E7549C2-728D-AE4E-CA2D-3C4D098CD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892" name="スライド番号プレースホルダー 3">
            <a:extLst>
              <a:ext uri="{FF2B5EF4-FFF2-40B4-BE49-F238E27FC236}">
                <a16:creationId xmlns:a16="http://schemas.microsoft.com/office/drawing/2014/main" id="{935FBDAC-170B-6941-A527-B0E5717D2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9pPr>
          </a:lstStyle>
          <a:p>
            <a:fld id="{0E0367EB-1EC1-4AB8-849E-5E1F550512C9}" type="slidenum">
              <a:rPr lang="ja-JP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ja-JP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ー 1">
            <a:extLst>
              <a:ext uri="{FF2B5EF4-FFF2-40B4-BE49-F238E27FC236}">
                <a16:creationId xmlns:a16="http://schemas.microsoft.com/office/drawing/2014/main" id="{6FC3475B-5E3B-E568-C2F1-28EAF448C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ノート プレースホルダー 2">
            <a:extLst>
              <a:ext uri="{FF2B5EF4-FFF2-40B4-BE49-F238E27FC236}">
                <a16:creationId xmlns:a16="http://schemas.microsoft.com/office/drawing/2014/main" id="{DAC78AC5-E0D6-4234-999E-C49D99AE8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8132" name="スライド番号プレースホルダー 3">
            <a:extLst>
              <a:ext uri="{FF2B5EF4-FFF2-40B4-BE49-F238E27FC236}">
                <a16:creationId xmlns:a16="http://schemas.microsoft.com/office/drawing/2014/main" id="{195E5945-3D07-0DF1-BAEA-E9420DF877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9pPr>
          </a:lstStyle>
          <a:p>
            <a:fld id="{D9F7F38C-625F-4657-ABD7-15CBA3205D76}" type="slidenum">
              <a:rPr lang="ja-JP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18</a:t>
            </a:fld>
            <a:endParaRPr lang="ja-JP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DDE63-8CCD-4F7E-97A8-F86F295A77E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94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スライド イメージ プレースホルダー 1">
            <a:extLst>
              <a:ext uri="{FF2B5EF4-FFF2-40B4-BE49-F238E27FC236}">
                <a16:creationId xmlns:a16="http://schemas.microsoft.com/office/drawing/2014/main" id="{7CC54876-8BB0-4E54-B886-E216E98FF2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ノート プレースホルダー 2">
            <a:extLst>
              <a:ext uri="{FF2B5EF4-FFF2-40B4-BE49-F238E27FC236}">
                <a16:creationId xmlns:a16="http://schemas.microsoft.com/office/drawing/2014/main" id="{6F27D2A8-56D6-4655-BED3-DA672D08F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238596" name="スライド番号プレースホルダー 3">
            <a:extLst>
              <a:ext uri="{FF2B5EF4-FFF2-40B4-BE49-F238E27FC236}">
                <a16:creationId xmlns:a16="http://schemas.microsoft.com/office/drawing/2014/main" id="{7ADDBFF5-A53C-4482-9D24-62AA1070D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B9F73CC-087C-440C-BDC1-7442BB2DDF79}" type="slidenum">
              <a:rPr lang="ja-JP" altLang="en-US">
                <a:ea typeface="ＭＳ Ｐゴシック" panose="020B0600070205080204" pitchFamily="50" charset="-128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929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DDE63-8CCD-4F7E-97A8-F86F295A77E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0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A1F81-C7F3-478E-B542-BE147974574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160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538BE-89A1-469E-833F-4E216BC7D97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27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27AF1-3C12-481B-B636-746AFFD3EC7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168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D867E-68EC-454B-ADE7-3CFE89F2A801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5622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FD383-55F5-4926-9455-B0789EA43BA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4118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6">
            <a:extLst>
              <a:ext uri="{FF2B5EF4-FFF2-40B4-BE49-F238E27FC236}">
                <a16:creationId xmlns:a16="http://schemas.microsoft.com/office/drawing/2014/main" id="{D1215045-37A3-4707-9AD2-4A1D9EF2D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32813" y="6453188"/>
            <a:ext cx="585787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26D049-76B5-4B50-99C8-D29F2FFE0F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760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2EC0D83-C3B0-4986-B647-CC79782C9CD7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DD4F4FC-BCC9-4C9C-B09C-B2360AE6601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3247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CB72BA-ECB2-4C85-BCB2-7579535B8430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EC64E6F-76E1-4891-9F03-728DF530E2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1523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8FC13D1-4A43-4091-A4B9-4EAA6AEDE42A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F41D6C2-16C7-4869-9A66-E968A9C6F15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39326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DBB1EF7-9256-4910-8BFF-88CEC2CD8C2B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2B7A5FF-6B4B-4B65-8DCC-F93D062C765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4467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970FC93-B853-4DF7-A145-CE4210848949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3B1F1BC-25AE-44C3-A257-D6227EE18D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366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7D59F-3A62-41B1-822C-911A5821A94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6212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95B70E8-220F-4344-AD71-33B7F58B782C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797C588-AB81-4E28-A61D-9A66664544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068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FE3BED2-D4A1-4BCE-B9A9-2F5F30FD6D5F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4AA9F42-28AE-47E0-905C-60D5D960EA8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051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4B7F206-44BD-4AEE-B8E5-F7D1D82EB20A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E7F903C-0009-497D-BAB6-88984115919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2664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A6BC58-B86F-4652-BDB4-F1D7FDBA621A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8A565F2-5911-4219-B383-3162A0BC7BD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87323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698BA86-178C-4306-9132-EBB0930AB6C3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F3E15F0-2D3B-4554-8477-3009D2AB6D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1862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2DD1D70-2E4E-4F1D-A562-F1E1F254D69B}" type="datetimeFigureOut">
              <a:rPr lang="ja-JP" altLang="en-US"/>
              <a:pPr>
                <a:defRPr/>
              </a:pPr>
              <a:t>2025/9/26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229334D-03DE-4FE0-89E6-2E644154281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1877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4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151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32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9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6C679-B5CF-455D-82B0-47B75E1A9C2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04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353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2546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029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7225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405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510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2745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37983" y="6500812"/>
            <a:ext cx="259104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20134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C9F846-D600-446B-8804-091E276071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96EA5C-450D-4BB3-9B70-5C30A0F1D9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BCC58-992F-48DD-BAD8-285F12CEA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38A4A-9E2A-4210-B5E8-B893A9CA4777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5275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011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CB1AD-2637-44F2-A32A-78C865E9B84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969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CC194-71A6-4FC9-8AC5-DC10B41F5C7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650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5C651-649C-4C46-B506-2C9389A9B206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333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49B3C-699A-415D-A672-CDD827A560C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242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F71B-2C33-43E9-B21F-963B7219825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222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7C933-D514-44ED-80D3-58C9CFFD1FE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669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2 レベル</a:t>
            </a:r>
          </a:p>
          <a:p>
            <a:pPr lvl="2"/>
            <a:r>
              <a:rPr lang="ja-JP" altLang="en-US"/>
              <a:t>第 3 レベル</a:t>
            </a:r>
          </a:p>
          <a:p>
            <a:pPr lvl="3"/>
            <a:r>
              <a:rPr lang="ja-JP" altLang="en-US"/>
              <a:t>第 4 レベル</a:t>
            </a:r>
          </a:p>
          <a:p>
            <a:pPr lvl="4"/>
            <a:r>
              <a:rPr lang="ja-JP" altLang="en-US"/>
              <a:t>第 5 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5330BB2-7E17-441F-9397-49B07692B5E1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7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図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6577" b="21448"/>
          <a:stretch>
            <a:fillRect/>
          </a:stretch>
        </p:blipFill>
        <p:spPr bwMode="auto">
          <a:xfrm>
            <a:off x="-7938" y="-68263"/>
            <a:ext cx="9161463" cy="89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 userDrawn="1"/>
        </p:nvSpPr>
        <p:spPr>
          <a:xfrm>
            <a:off x="0" y="819150"/>
            <a:ext cx="9144000" cy="6038850"/>
          </a:xfrm>
          <a:prstGeom prst="rect">
            <a:avLst/>
          </a:prstGeom>
          <a:gradFill flip="none" rotWithShape="1">
            <a:gsLst>
              <a:gs pos="0">
                <a:srgbClr val="2F658A"/>
              </a:gs>
              <a:gs pos="100000">
                <a:srgbClr val="2B83BF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0175" y="898525"/>
            <a:ext cx="8893175" cy="5838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819150"/>
            <a:ext cx="9144000" cy="79375"/>
          </a:xfrm>
          <a:prstGeom prst="rect">
            <a:avLst/>
          </a:prstGeom>
          <a:gradFill flip="none" rotWithShape="1">
            <a:gsLst>
              <a:gs pos="0">
                <a:srgbClr val="2B83BF"/>
              </a:gs>
              <a:gs pos="100000">
                <a:srgbClr val="2F65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522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D99DC-E61D-A748-9BC8-627BCC7E0874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95FC6-5ABD-6446-A542-1D0F087FC8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03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1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7.png"/><Relationship Id="rId5" Type="http://schemas.openxmlformats.org/officeDocument/2006/relationships/image" Target="../media/image33.emf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media" Target="../media/media2.mp4"/><Relationship Id="rId7" Type="http://schemas.openxmlformats.org/officeDocument/2006/relationships/image" Target="../media/image6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emf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png"/><Relationship Id="rId5" Type="http://schemas.openxmlformats.org/officeDocument/2006/relationships/image" Target="../media/image84.png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47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46.png"/><Relationship Id="rId9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E6DE56-BEFE-0222-A411-C9328D87DB4C}"/>
              </a:ext>
            </a:extLst>
          </p:cNvPr>
          <p:cNvSpPr txBox="1"/>
          <p:nvPr/>
        </p:nvSpPr>
        <p:spPr>
          <a:xfrm>
            <a:off x="-1108380" y="-238212"/>
            <a:ext cx="10380522" cy="229742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-558165" algn="l"/>
                <a:tab pos="500380" algn="l"/>
                <a:tab pos="1033145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6031230" algn="l"/>
                <a:tab pos="6400800" algn="l"/>
                <a:tab pos="6858000" algn="l"/>
                <a:tab pos="7315200" algn="l"/>
                <a:tab pos="7772400" algn="l"/>
              </a:tabLst>
            </a:pPr>
            <a:endParaRPr lang="en-US" altLang="ja-JP" sz="2400" b="1" dirty="0"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15000"/>
              </a:lnSpc>
              <a:tabLst>
                <a:tab pos="-558165" algn="l"/>
                <a:tab pos="500380" algn="l"/>
                <a:tab pos="1033145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603123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ja-JP" altLang="en-US" kern="0" dirty="0">
                <a:solidFill>
                  <a:srgbClr val="FF0000"/>
                </a:solidFill>
                <a:latin typeface="ArialMT"/>
                <a:ea typeface="ＭＳ Ｐゴシック" panose="020B0600070205080204" pitchFamily="50" charset="-128"/>
                <a:cs typeface="Arial" panose="020B0604020202020204" pitchFamily="34" charset="0"/>
              </a:rPr>
              <a:t>　　　　</a:t>
            </a:r>
            <a:r>
              <a:rPr lang="ja-JP" altLang="en-US" sz="3600" b="1" kern="0" dirty="0">
                <a:solidFill>
                  <a:srgbClr val="FFFF00"/>
                </a:solidFill>
                <a:latin typeface="ArialMT"/>
                <a:ea typeface="ＭＳ Ｐゴシック" panose="020B0600070205080204" pitchFamily="50" charset="-128"/>
                <a:cs typeface="Arial" panose="020B0604020202020204" pitchFamily="34" charset="0"/>
              </a:rPr>
              <a:t>コロイド</a:t>
            </a:r>
            <a:r>
              <a:rPr lang="ja-JP" altLang="ja-JP" sz="3600" b="1" kern="0" dirty="0">
                <a:solidFill>
                  <a:srgbClr val="FFFF00"/>
                </a:solidFill>
                <a:latin typeface="ArialMT"/>
                <a:ea typeface="ＭＳ Ｐゴシック" panose="020B0600070205080204" pitchFamily="50" charset="-128"/>
                <a:cs typeface="Arial" panose="020B0604020202020204" pitchFamily="34" charset="0"/>
              </a:rPr>
              <a:t>及び界面化学部会設立５０周年</a:t>
            </a:r>
            <a:endParaRPr lang="en-US" altLang="ja-JP" sz="3600" b="1" kern="0" dirty="0">
              <a:solidFill>
                <a:srgbClr val="FFFF00"/>
              </a:solidFill>
              <a:latin typeface="ArialMT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tabLst>
                <a:tab pos="-558165" algn="l"/>
                <a:tab pos="500380" algn="l"/>
                <a:tab pos="1033145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603123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ja-JP" altLang="en-US" sz="3600" b="1" kern="0" dirty="0">
                <a:solidFill>
                  <a:srgbClr val="FFFF00"/>
                </a:solidFill>
                <a:latin typeface="ArialMT"/>
                <a:ea typeface="ＭＳ Ｐゴシック" panose="020B0600070205080204" pitchFamily="50" charset="-128"/>
                <a:cs typeface="Arial" panose="020B0604020202020204" pitchFamily="34" charset="0"/>
              </a:rPr>
              <a:t>　　に寄せて</a:t>
            </a:r>
            <a:endParaRPr lang="ja-JP" altLang="en-US" sz="3600" b="1" dirty="0">
              <a:solidFill>
                <a:srgbClr val="FFFF00"/>
              </a:solidFill>
            </a:endParaRPr>
          </a:p>
          <a:p>
            <a:pPr algn="ctr">
              <a:lnSpc>
                <a:spcPct val="115000"/>
              </a:lnSpc>
              <a:tabLst>
                <a:tab pos="-558165" algn="l"/>
                <a:tab pos="500380" algn="l"/>
                <a:tab pos="1033145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603123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ja-JP" altLang="en-US" b="1" dirty="0">
                <a:solidFill>
                  <a:schemeClr val="bg1"/>
                </a:solidFill>
              </a:rPr>
              <a:t>　　「コロイド科学に疎い私の部会との接点と挑戦」　</a:t>
            </a:r>
            <a:r>
              <a:rPr lang="ja-JP" altLang="en-US" b="1" dirty="0">
                <a:solidFill>
                  <a:schemeClr val="bg1"/>
                </a:solidFill>
                <a:effectLst/>
                <a:highlight>
                  <a:srgbClr val="FF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lang="ja-JP" altLang="ja-JP" dirty="0">
              <a:solidFill>
                <a:schemeClr val="bg1"/>
              </a:solidFill>
              <a:highlight>
                <a:srgbClr val="FF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4C4D1C-24E6-74DB-CDD7-B406C7E54C5F}"/>
              </a:ext>
            </a:extLst>
          </p:cNvPr>
          <p:cNvSpPr txBox="1"/>
          <p:nvPr/>
        </p:nvSpPr>
        <p:spPr>
          <a:xfrm>
            <a:off x="1013459" y="2151727"/>
            <a:ext cx="68481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金子克美</a:t>
            </a:r>
            <a:endParaRPr kumimoji="1" lang="en-US" altLang="ja-JP" sz="2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Katsumi Kaneko</a:t>
            </a:r>
          </a:p>
          <a:p>
            <a:pPr algn="ctr"/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アクア・リジェネレーション機構</a:t>
            </a:r>
            <a:endParaRPr lang="en-US" altLang="ja-JP" sz="2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信州大学 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Shinshu University</a:t>
            </a:r>
            <a:endParaRPr kumimoji="1" lang="en-US" altLang="ja-JP" sz="2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C9596C5-E8DD-7207-840E-478AABF98879}"/>
              </a:ext>
            </a:extLst>
          </p:cNvPr>
          <p:cNvSpPr txBox="1"/>
          <p:nvPr/>
        </p:nvSpPr>
        <p:spPr>
          <a:xfrm>
            <a:off x="1740215" y="5782528"/>
            <a:ext cx="5394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September 23, 2025</a:t>
            </a:r>
          </a:p>
          <a:p>
            <a:pPr algn="ctr"/>
            <a:r>
              <a:rPr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Chiba Okura Hotel</a:t>
            </a:r>
            <a:endParaRPr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16197F-C4E6-2333-42B0-9FB4DF9A56E1}"/>
              </a:ext>
            </a:extLst>
          </p:cNvPr>
          <p:cNvSpPr txBox="1"/>
          <p:nvPr/>
        </p:nvSpPr>
        <p:spPr>
          <a:xfrm>
            <a:off x="1040607" y="3136612"/>
            <a:ext cx="7462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B15476-D2E4-22EC-2B33-AED0293030BF}"/>
              </a:ext>
            </a:extLst>
          </p:cNvPr>
          <p:cNvSpPr txBox="1"/>
          <p:nvPr/>
        </p:nvSpPr>
        <p:spPr>
          <a:xfrm>
            <a:off x="128621" y="4136885"/>
            <a:ext cx="8886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50th Anniversary Session </a:t>
            </a:r>
          </a:p>
          <a:p>
            <a:pPr algn="ctr"/>
            <a:r>
              <a:rPr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of Division of Colloid and Surface Chemistry</a:t>
            </a:r>
          </a:p>
          <a:p>
            <a:pPr algn="ctr"/>
            <a:r>
              <a:rPr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76</a:t>
            </a:r>
            <a:r>
              <a:rPr lang="en-US" altLang="ja-JP" sz="2400" b="1" baseline="30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Divisional Meeting</a:t>
            </a:r>
            <a:r>
              <a:rPr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of DCSC, CSJ </a:t>
            </a:r>
          </a:p>
        </p:txBody>
      </p:sp>
    </p:spTree>
    <p:extLst>
      <p:ext uri="{BB962C8B-B14F-4D97-AF65-F5344CB8AC3E}">
        <p14:creationId xmlns:p14="http://schemas.microsoft.com/office/powerpoint/2010/main" val="2877270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E3852-7E2B-6280-2884-C35630DF9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7EC00A-0EDB-D5B5-E54A-1C970FB4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54" y="2368127"/>
            <a:ext cx="6055416" cy="437422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7C26E0-9E99-E30D-504E-7B8227F7F6B4}"/>
              </a:ext>
            </a:extLst>
          </p:cNvPr>
          <p:cNvSpPr txBox="1"/>
          <p:nvPr/>
        </p:nvSpPr>
        <p:spPr>
          <a:xfrm>
            <a:off x="104775" y="46990"/>
            <a:ext cx="91874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第１４回</a:t>
            </a:r>
            <a:r>
              <a:rPr lang="en-US" altLang="ja-JP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IACIS</a:t>
            </a:r>
            <a:r>
              <a:rPr lang="ja-JP" altLang="en-US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国際会議</a:t>
            </a:r>
            <a:r>
              <a:rPr lang="en-US" altLang="ja-JP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仙台）</a:t>
            </a:r>
            <a:br>
              <a:rPr lang="ja-JP" altLang="en-US" sz="2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28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14th International Association of Colloid and Interface Scientists Conference (IACIS2012)</a:t>
            </a:r>
            <a:endParaRPr lang="ja-JP" altLang="en-US" sz="28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826624A-D915-5B40-5626-56606F145D11}"/>
              </a:ext>
            </a:extLst>
          </p:cNvPr>
          <p:cNvSpPr/>
          <p:nvPr/>
        </p:nvSpPr>
        <p:spPr bwMode="auto">
          <a:xfrm>
            <a:off x="600075" y="6591673"/>
            <a:ext cx="7648575" cy="2949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5A1736-76A1-58A6-C6A7-55D6CE6958E4}"/>
              </a:ext>
            </a:extLst>
          </p:cNvPr>
          <p:cNvSpPr txBox="1"/>
          <p:nvPr/>
        </p:nvSpPr>
        <p:spPr>
          <a:xfrm>
            <a:off x="1771650" y="1471766"/>
            <a:ext cx="600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栗原良枝教授　東北大学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Professor Y. Kurihara  Tohoku Univ.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3637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844BD-666E-D573-CDC2-917E909D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矢印: 上カーブ 8">
            <a:extLst>
              <a:ext uri="{FF2B5EF4-FFF2-40B4-BE49-F238E27FC236}">
                <a16:creationId xmlns:a16="http://schemas.microsoft.com/office/drawing/2014/main" id="{B2D872D6-CB3B-60DC-BE6E-D83F0944C303}"/>
              </a:ext>
            </a:extLst>
          </p:cNvPr>
          <p:cNvSpPr/>
          <p:nvPr/>
        </p:nvSpPr>
        <p:spPr bwMode="auto">
          <a:xfrm rot="20932279">
            <a:off x="1378122" y="3736302"/>
            <a:ext cx="6950824" cy="1936474"/>
          </a:xfrm>
          <a:prstGeom prst="curvedUp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1E1B389-08B6-FE25-7F6E-D9A1B949E653}"/>
              </a:ext>
            </a:extLst>
          </p:cNvPr>
          <p:cNvSpPr/>
          <p:nvPr/>
        </p:nvSpPr>
        <p:spPr bwMode="auto">
          <a:xfrm>
            <a:off x="1162595" y="265995"/>
            <a:ext cx="6635054" cy="4985274"/>
          </a:xfrm>
          <a:prstGeom prst="ellipse">
            <a:avLst/>
          </a:prstGeom>
          <a:solidFill>
            <a:srgbClr val="CCFF99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1340CA-9448-74C6-9742-5BEEAE67D32B}"/>
              </a:ext>
            </a:extLst>
          </p:cNvPr>
          <p:cNvSpPr txBox="1"/>
          <p:nvPr/>
        </p:nvSpPr>
        <p:spPr>
          <a:xfrm>
            <a:off x="3054128" y="2544627"/>
            <a:ext cx="3138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Okinawa 2019</a:t>
            </a:r>
          </a:p>
          <a:p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59E567A-186D-3581-D893-6C60604AB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873" y="1046851"/>
            <a:ext cx="2814588" cy="21663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7F98BE3-D840-FB38-3588-F24CFBC13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696" y="4629001"/>
            <a:ext cx="4513634" cy="208321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E441BEC-B3B2-868E-5AA4-324EAAD9A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68" y="3083708"/>
            <a:ext cx="2756608" cy="143877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A1E1BD9-FC9C-5B80-57FB-93BBC49910E0}"/>
              </a:ext>
            </a:extLst>
          </p:cNvPr>
          <p:cNvSpPr txBox="1"/>
          <p:nvPr/>
        </p:nvSpPr>
        <p:spPr>
          <a:xfrm>
            <a:off x="0" y="265995"/>
            <a:ext cx="3415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kumimoji="1" lang="en-US" altLang="ja-JP" sz="2000" b="1" baseline="300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Anniversary</a:t>
            </a:r>
          </a:p>
          <a:p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in Chiba: 2010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Nanoscopic Colloid-  </a:t>
            </a:r>
          </a:p>
          <a:p>
            <a: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Surface Chemistry</a:t>
            </a:r>
            <a:endParaRPr kumimoji="1" lang="ja-JP" altLang="en-US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38F29E5-EE87-5135-4728-3A26C2E9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15" y="1783706"/>
            <a:ext cx="1473662" cy="164529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72A4BB4-6D79-1936-3DA3-26EBE57A7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3" y="3529719"/>
            <a:ext cx="2811002" cy="243241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29C972-1DC6-1637-F2A9-FE3015CC0003}"/>
              </a:ext>
            </a:extLst>
          </p:cNvPr>
          <p:cNvSpPr txBox="1"/>
          <p:nvPr/>
        </p:nvSpPr>
        <p:spPr>
          <a:xfrm>
            <a:off x="5789391" y="551003"/>
            <a:ext cx="3415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kumimoji="1" lang="en-US" altLang="ja-JP" sz="2000" b="1" baseline="300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Anniversary 2026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0FEB8A-4AAC-01CD-BC50-147B8D41E7F0}"/>
              </a:ext>
            </a:extLst>
          </p:cNvPr>
          <p:cNvSpPr txBox="1"/>
          <p:nvPr/>
        </p:nvSpPr>
        <p:spPr>
          <a:xfrm>
            <a:off x="2903443" y="375207"/>
            <a:ext cx="2814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国際発信</a:t>
            </a:r>
            <a:endParaRPr kumimoji="1" lang="en-US" altLang="ja-JP" b="1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国際拠点化</a:t>
            </a:r>
            <a:endParaRPr kumimoji="1" lang="en-US" altLang="ja-JP" b="1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Peak</a:t>
            </a:r>
            <a:r>
              <a:rPr lang="ja-JP" altLang="en-US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endParaRPr kumimoji="1" lang="en-US" altLang="ja-JP" b="1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0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CBA0625-E505-D2CA-1E7D-1AC4A04C7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08" y="1256683"/>
            <a:ext cx="7259755" cy="48472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C2E2D8-13F6-F00B-692C-415DC7193D63}"/>
              </a:ext>
            </a:extLst>
          </p:cNvPr>
          <p:cNvSpPr txBox="1"/>
          <p:nvPr/>
        </p:nvSpPr>
        <p:spPr>
          <a:xfrm>
            <a:off x="156854" y="430868"/>
            <a:ext cx="859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部会員数の推移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B7F76-9B52-4A5D-C7FF-5A5290593739}"/>
              </a:ext>
            </a:extLst>
          </p:cNvPr>
          <p:cNvSpPr txBox="1"/>
          <p:nvPr/>
        </p:nvSpPr>
        <p:spPr>
          <a:xfrm>
            <a:off x="1058537" y="6103966"/>
            <a:ext cx="859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</a:t>
            </a:r>
            <a:r>
              <a:rPr kumimoji="1" lang="ja-JP" altLang="en-US" sz="1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酒井秀樹教授（東京理科大）のご協力による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78B8817-6161-AE48-3D6B-1F564441D787}"/>
              </a:ext>
            </a:extLst>
          </p:cNvPr>
          <p:cNvCxnSpPr>
            <a:cxnSpLocks/>
          </p:cNvCxnSpPr>
          <p:nvPr/>
        </p:nvCxnSpPr>
        <p:spPr bwMode="auto">
          <a:xfrm>
            <a:off x="2427889" y="2201917"/>
            <a:ext cx="4911339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93CED2-39A2-1F1F-11AA-86CE07CC30A5}"/>
              </a:ext>
            </a:extLst>
          </p:cNvPr>
          <p:cNvSpPr txBox="1"/>
          <p:nvPr/>
        </p:nvSpPr>
        <p:spPr>
          <a:xfrm>
            <a:off x="2028497" y="220191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最近の人口減の傾向</a:t>
            </a:r>
          </a:p>
        </p:txBody>
      </p:sp>
    </p:spTree>
    <p:extLst>
      <p:ext uri="{BB962C8B-B14F-4D97-AF65-F5344CB8AC3E}">
        <p14:creationId xmlns:p14="http://schemas.microsoft.com/office/powerpoint/2010/main" val="596555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A55039D-A012-BE2E-3ECF-25EE5333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4" y="710707"/>
            <a:ext cx="3994176" cy="436542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15C2B-B38E-E20C-94F4-5806A624A58B}"/>
              </a:ext>
            </a:extLst>
          </p:cNvPr>
          <p:cNvSpPr txBox="1"/>
          <p:nvPr/>
        </p:nvSpPr>
        <p:spPr>
          <a:xfrm>
            <a:off x="4671501" y="1124670"/>
            <a:ext cx="4454435" cy="2205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b="1" i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君たちは</a:t>
            </a:r>
            <a:r>
              <a:rPr kumimoji="1" lang="en-US" altLang="ja-JP" b="1" i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den</a:t>
            </a:r>
            <a:r>
              <a:rPr kumimoji="1" lang="ja-JP" altLang="en-US" b="1" i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（ほら穴）に籠り新しい学問を</a:t>
            </a:r>
            <a:endParaRPr kumimoji="1" lang="en-US" altLang="ja-JP" b="1" i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b="1" i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創りなさい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DF848D-5F17-F84F-D421-12FA72A7AB85}"/>
              </a:ext>
            </a:extLst>
          </p:cNvPr>
          <p:cNvSpPr txBox="1"/>
          <p:nvPr/>
        </p:nvSpPr>
        <p:spPr>
          <a:xfrm>
            <a:off x="4671501" y="3737308"/>
            <a:ext cx="4472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分子科学</a:t>
            </a:r>
            <a:r>
              <a:rPr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kumimoji="1"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コロイド科学の</a:t>
            </a:r>
            <a:r>
              <a:rPr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素養</a:t>
            </a:r>
            <a:endParaRPr kumimoji="1" lang="en-US" altLang="ja-JP" sz="24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のもと、吸着と炭素科学</a:t>
            </a:r>
            <a:r>
              <a:rPr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</a:t>
            </a:r>
            <a:endParaRPr kumimoji="1" lang="en-US" altLang="ja-JP" sz="24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en-US" altLang="ja-JP" sz="24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固体内に隠れた小さなスペースの分子・物質科学</a:t>
            </a:r>
            <a:r>
              <a:rPr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を目指す</a:t>
            </a:r>
            <a:endParaRPr lang="en-US" altLang="ja-JP" sz="24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en-US" altLang="ja-JP" sz="2400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b="1" i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教育は大事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C57847-0DF9-CFB8-9857-8D4669AE5D5B}"/>
              </a:ext>
            </a:extLst>
          </p:cNvPr>
          <p:cNvSpPr txBox="1"/>
          <p:nvPr/>
        </p:nvSpPr>
        <p:spPr>
          <a:xfrm>
            <a:off x="478323" y="5113474"/>
            <a:ext cx="4193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赤松教授は有機半導体の</a:t>
            </a:r>
            <a:endParaRPr kumimoji="1" lang="en-US" altLang="ja-JP" sz="24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b="1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パイオニア</a:t>
            </a:r>
            <a:endParaRPr kumimoji="1" lang="en-US" altLang="ja-JP" sz="2400" b="1" i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746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23850" y="0"/>
            <a:ext cx="9944100" cy="1143000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Nanoparticles</a:t>
            </a:r>
            <a:r>
              <a:rPr lang="ja-JP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In-solid Nanospaces</a:t>
            </a:r>
            <a:b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A7E9EEB-0E38-0F0C-5780-474B91B7166F}"/>
              </a:ext>
            </a:extLst>
          </p:cNvPr>
          <p:cNvSpPr/>
          <p:nvPr/>
        </p:nvSpPr>
        <p:spPr>
          <a:xfrm>
            <a:off x="5402317" y="2219829"/>
            <a:ext cx="3289738" cy="33915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6096EE-AFA8-E689-5C23-1727ABF16A93}"/>
              </a:ext>
            </a:extLst>
          </p:cNvPr>
          <p:cNvSpPr txBox="1"/>
          <p:nvPr/>
        </p:nvSpPr>
        <p:spPr>
          <a:xfrm>
            <a:off x="1798625" y="5026583"/>
            <a:ext cx="2911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edium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A80936-A2F3-F91B-4DAE-532F9D125646}"/>
              </a:ext>
            </a:extLst>
          </p:cNvPr>
          <p:cNvSpPr txBox="1"/>
          <p:nvPr/>
        </p:nvSpPr>
        <p:spPr>
          <a:xfrm>
            <a:off x="1091261" y="2393742"/>
            <a:ext cx="3277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Nanoparticle</a:t>
            </a:r>
            <a:endParaRPr kumimoji="1" lang="ja-JP" altLang="en-US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32239B-30CC-F5E1-89E4-8193F9357F16}"/>
              </a:ext>
            </a:extLst>
          </p:cNvPr>
          <p:cNvSpPr txBox="1"/>
          <p:nvPr/>
        </p:nvSpPr>
        <p:spPr>
          <a:xfrm>
            <a:off x="6473015" y="4927921"/>
            <a:ext cx="2911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Solid</a:t>
            </a:r>
            <a:endParaRPr kumimoji="1"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1964DF-A25F-7513-BF8F-AFF31C03A2EC}"/>
              </a:ext>
            </a:extLst>
          </p:cNvPr>
          <p:cNvSpPr txBox="1"/>
          <p:nvPr/>
        </p:nvSpPr>
        <p:spPr>
          <a:xfrm>
            <a:off x="2140261" y="3967910"/>
            <a:ext cx="2911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atoms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9985B78-0CB4-BD14-5E31-B41F09A8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496" y="2219829"/>
            <a:ext cx="3596692" cy="3496163"/>
          </a:xfrm>
          <a:prstGeom prst="rect">
            <a:avLst/>
          </a:prstGeom>
        </p:spPr>
      </p:pic>
      <p:sp>
        <p:nvSpPr>
          <p:cNvPr id="3" name="雲 2">
            <a:extLst>
              <a:ext uri="{FF2B5EF4-FFF2-40B4-BE49-F238E27FC236}">
                <a16:creationId xmlns:a16="http://schemas.microsoft.com/office/drawing/2014/main" id="{3A2580E5-0CED-D074-C661-AC6D524B9D70}"/>
              </a:ext>
            </a:extLst>
          </p:cNvPr>
          <p:cNvSpPr/>
          <p:nvPr/>
        </p:nvSpPr>
        <p:spPr>
          <a:xfrm rot="20534728">
            <a:off x="5705710" y="3175220"/>
            <a:ext cx="2596056" cy="1351745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10067A-AB1B-903C-30A9-9F1E7BE30CD1}"/>
              </a:ext>
            </a:extLst>
          </p:cNvPr>
          <p:cNvSpPr txBox="1"/>
          <p:nvPr/>
        </p:nvSpPr>
        <p:spPr>
          <a:xfrm>
            <a:off x="5657684" y="3435593"/>
            <a:ext cx="291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Nan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oscale </a:t>
            </a:r>
          </a:p>
          <a:p>
            <a:pPr algn="ctr"/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space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CDCCB21F-B819-F7A7-649D-2D63AA203F3C}"/>
              </a:ext>
            </a:extLst>
          </p:cNvPr>
          <p:cNvSpPr/>
          <p:nvPr/>
        </p:nvSpPr>
        <p:spPr>
          <a:xfrm>
            <a:off x="6131293" y="4071486"/>
            <a:ext cx="481263" cy="23243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860CA365-B72B-AF56-616A-95CFF6BC8209}"/>
              </a:ext>
            </a:extLst>
          </p:cNvPr>
          <p:cNvSpPr/>
          <p:nvPr/>
        </p:nvSpPr>
        <p:spPr>
          <a:xfrm>
            <a:off x="6283693" y="4223886"/>
            <a:ext cx="328863" cy="23243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2310B26-151D-65B8-D0F9-6030A3F1B682}"/>
              </a:ext>
            </a:extLst>
          </p:cNvPr>
          <p:cNvSpPr/>
          <p:nvPr/>
        </p:nvSpPr>
        <p:spPr>
          <a:xfrm>
            <a:off x="6290408" y="4229512"/>
            <a:ext cx="481263" cy="23243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8759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6AB87-62E5-E971-47CD-B36E7B130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A8BC598-4B25-7459-613D-9A624F550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1650" y="-630238"/>
            <a:ext cx="9752013" cy="10985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b="1" dirty="0">
              <a:solidFill>
                <a:schemeClr val="bg1"/>
              </a:solidFill>
              <a:latin typeface="Franklin Gothic Medium" panose="020B060302010202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800" b="1" dirty="0">
              <a:solidFill>
                <a:schemeClr val="bg1"/>
              </a:solidFill>
              <a:latin typeface="Franklin Gothic Medium" panose="020B0603020102020204" pitchFamily="34" charset="0"/>
              <a:ea typeface="Meiryo UI" panose="020B0604030504040204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In-Solid </a:t>
            </a:r>
            <a:r>
              <a:rPr lang="en-US" altLang="ja-JP" b="1" dirty="0" err="1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Nanospace</a:t>
            </a:r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Effects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800" b="1" dirty="0">
              <a:solidFill>
                <a:schemeClr val="bg1"/>
              </a:solidFill>
              <a:latin typeface="Franklin Gothic Medium" panose="020B0603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89B6C5-E147-5BE4-EA6D-346DBF77F3FC}"/>
              </a:ext>
            </a:extLst>
          </p:cNvPr>
          <p:cNvSpPr txBox="1"/>
          <p:nvPr/>
        </p:nvSpPr>
        <p:spPr>
          <a:xfrm>
            <a:off x="71438" y="1000125"/>
            <a:ext cx="9072562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In-pore superhigh pressure effect</a:t>
            </a:r>
          </a:p>
          <a:p>
            <a:pPr>
              <a:defRPr/>
            </a:pPr>
            <a:r>
              <a:rPr lang="en-US" altLang="ja-JP" sz="1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Dimerization of NO molecules (</a:t>
            </a:r>
            <a:r>
              <a:rPr lang="en-US" altLang="ja-JP" sz="16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20MPa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　　</a:t>
            </a:r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J. Chem. Phys.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87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776 (1987). 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High pressure phase KI formation (</a:t>
            </a:r>
            <a:r>
              <a:rPr lang="en-US" altLang="ja-JP" sz="16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1.9 </a:t>
            </a:r>
            <a:r>
              <a:rPr lang="en-US" altLang="ja-JP" sz="1600" dirty="0" err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GPa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), </a:t>
            </a:r>
            <a:r>
              <a:rPr lang="en-US" altLang="ja-JP" sz="1600" i="1" kern="100" dirty="0">
                <a:latin typeface="Meiryo UI" panose="020B0604030504040204" pitchFamily="50" charset="-128"/>
                <a:ea typeface="Meiryo UI" panose="020B0604030504040204" pitchFamily="50" charset="-128"/>
              </a:rPr>
              <a:t>J. Amer. Chem. Soc</a:t>
            </a:r>
            <a:r>
              <a:rPr lang="en-US" altLang="ja-JP" sz="1600" kern="100" dirty="0"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600" b="1" kern="100" dirty="0">
                <a:latin typeface="Meiryo UI" panose="020B0604030504040204" pitchFamily="50" charset="-128"/>
                <a:ea typeface="Meiryo UI" panose="020B0604030504040204" pitchFamily="50" charset="-128"/>
              </a:rPr>
              <a:t>133</a:t>
            </a:r>
            <a:r>
              <a:rPr lang="en-US" altLang="ja-JP" sz="1600" kern="100" dirty="0">
                <a:latin typeface="Meiryo UI" panose="020B0604030504040204" pitchFamily="50" charset="-128"/>
                <a:ea typeface="Meiryo UI" panose="020B0604030504040204" pitchFamily="50" charset="-128"/>
              </a:rPr>
              <a:t>, 10344 (2011).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Atomically 1D S-chain structure formation (</a:t>
            </a:r>
            <a:r>
              <a:rPr lang="en-US" altLang="ja-JP" sz="16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90 </a:t>
            </a:r>
            <a:r>
              <a:rPr lang="en-US" altLang="ja-JP" sz="1600" dirty="0" err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GPa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 </a:t>
            </a:r>
            <a:r>
              <a:rPr lang="en-US" altLang="ja-JP" sz="1600" i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Nature Comm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4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2162 (2013). 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Acceleration of methane hydrate formation,  </a:t>
            </a:r>
            <a:r>
              <a:rPr lang="pt-PT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Nature Comm</a:t>
            </a:r>
            <a:r>
              <a:rPr lang="pt-PT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.  </a:t>
            </a:r>
            <a:r>
              <a:rPr lang="pt-PT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pt-PT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6432(2015).</a:t>
            </a:r>
            <a:endParaRPr lang="ja-JP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D16603-C2EC-8141-0678-E8C2D6DE2373}"/>
              </a:ext>
            </a:extLst>
          </p:cNvPr>
          <p:cNvSpPr txBox="1"/>
          <p:nvPr/>
        </p:nvSpPr>
        <p:spPr>
          <a:xfrm>
            <a:off x="92075" y="2332038"/>
            <a:ext cx="9675813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Dehydration or De-solvation effect</a:t>
            </a:r>
          </a:p>
          <a:p>
            <a:pPr>
              <a:defRPr/>
            </a:pPr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Rb</a:t>
            </a:r>
            <a:r>
              <a:rPr lang="en-US" altLang="ja-JP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:  </a:t>
            </a:r>
            <a:r>
              <a:rPr lang="en-US" altLang="ja-JP" sz="16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in pore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6 in bulk  (with EXAFS)  </a:t>
            </a:r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J. Amer. Chem. Soc.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124, 11860 (2002).</a:t>
            </a:r>
          </a:p>
          <a:p>
            <a:pPr>
              <a:defRPr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 De-solvation of organic electrolytes         </a:t>
            </a:r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J. Amer. Chem. Soc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., 129, 20-21 (2007).</a:t>
            </a:r>
          </a:p>
          <a:p>
            <a:pPr>
              <a:defRPr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 Separation of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KCl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from water inside SWCNT  </a:t>
            </a:r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 J. Phys. Chem. C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128, 12632 (2024).</a:t>
            </a:r>
          </a:p>
          <a:p>
            <a:pPr>
              <a:defRPr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 Permeation of dehydrated ions through nanowindows, </a:t>
            </a:r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Carbon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en-US" altLang="ja-JP" sz="1600" i="1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213</a:t>
            </a:r>
            <a:r>
              <a:rPr lang="en-US" altLang="ja-JP" sz="1600" kern="1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,118287 (2023).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725" name="テキスト ボックス 3">
            <a:extLst>
              <a:ext uri="{FF2B5EF4-FFF2-40B4-BE49-F238E27FC236}">
                <a16:creationId xmlns:a16="http://schemas.microsoft.com/office/drawing/2014/main" id="{6C3ED3E5-1BA7-D762-9BED-F8A92D566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3657600"/>
            <a:ext cx="90725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Solidification or suppression of molecular motions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Ice like structure of water in carbon pores </a:t>
            </a:r>
            <a:r>
              <a:rPr lang="en-US" altLang="ja-JP" sz="1600" i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J. Phys. Chem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99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,10075 (1995).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Freezing of rotational motion of CH</a:t>
            </a:r>
            <a:r>
              <a:rPr lang="en-US" altLang="ja-JP" sz="1600" baseline="-250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</a:t>
            </a:r>
            <a:r>
              <a:rPr lang="en-US" altLang="ja-JP" sz="1600" i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J. Amer. Chem. Soc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r>
              <a:rPr lang="en-US" altLang="ja-JP" sz="1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133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2022 (2011).</a:t>
            </a:r>
            <a:endParaRPr lang="ja-JP" altLang="en-US" sz="160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726" name="テキスト ボックス 5">
            <a:extLst>
              <a:ext uri="{FF2B5EF4-FFF2-40B4-BE49-F238E27FC236}">
                <a16:creationId xmlns:a16="http://schemas.microsoft.com/office/drawing/2014/main" id="{4BE2F032-08F9-8459-601A-ED501CEF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4486275"/>
            <a:ext cx="9072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Hydrophobic-hydrophilic transition in water adsorption in carbon pores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sz="800">
                <a:solidFill>
                  <a:srgbClr val="000066"/>
                </a:solidFill>
                <a:latin typeface="Arial Black" panose="020B0A04020102020204" pitchFamily="34" charset="0"/>
              </a:rPr>
              <a:t> 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Interaction potential for water clusters, </a:t>
            </a:r>
            <a:r>
              <a:rPr lang="en-US" altLang="ja-JP" sz="1600" i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J. Amer. Chem. Soc. </a:t>
            </a:r>
            <a:r>
              <a:rPr lang="en-US" altLang="ja-JP" sz="1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126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1560 (2004).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Stability of water nanoclusters, </a:t>
            </a:r>
            <a:r>
              <a:rPr lang="en-US" altLang="ja-JP" sz="1600" i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Nano Lett.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en-US" altLang="ja-JP" sz="1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5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227 (2005).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Cluster-associated hydrophobic-hydrophilic transition, </a:t>
            </a:r>
            <a:r>
              <a:rPr lang="ja-JP" altLang="en-US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i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Nature Chem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en-US" altLang="ja-JP" sz="16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194 (2015).</a:t>
            </a:r>
            <a:endParaRPr lang="ja-JP" altLang="en-US" sz="160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727" name="テキスト ボックス 13">
            <a:extLst>
              <a:ext uri="{FF2B5EF4-FFF2-40B4-BE49-F238E27FC236}">
                <a16:creationId xmlns:a16="http://schemas.microsoft.com/office/drawing/2014/main" id="{26B6DCB0-EC81-58B6-85E6-B737C2A09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98475"/>
            <a:ext cx="8767763" cy="5857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Invited paper: Unusual Molecular Behaviors in </a:t>
            </a:r>
            <a:r>
              <a:rPr lang="en-US" altLang="ja-JP" sz="1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Subnanospaces, </a:t>
            </a:r>
            <a:r>
              <a: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rPr>
              <a:t>K. Kaneko </a:t>
            </a:r>
            <a:r>
              <a:rPr lang="en-US" altLang="ja-JP" sz="1600" b="1" i="1">
                <a:latin typeface="Meiryo UI" panose="020B0604030504040204" pitchFamily="50" charset="-128"/>
                <a:ea typeface="Meiryo UI" panose="020B0604030504040204" pitchFamily="50" charset="-128"/>
              </a:rPr>
              <a:t>et al</a:t>
            </a:r>
            <a:r>
              <a: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</a:t>
            </a:r>
            <a:r>
              <a:rPr lang="en-US" altLang="ja-JP" sz="1400" b="1" i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MRS Fall Meeting </a:t>
            </a:r>
            <a:r>
              <a:rPr lang="en-US" altLang="ja-JP" sz="1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(1994), </a:t>
            </a:r>
            <a:r>
              <a:rPr lang="en-US" altLang="ja-JP" sz="1400" b="1" i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Adv. in Porous Solids</a:t>
            </a:r>
            <a:r>
              <a:rPr lang="en-US" altLang="ja-JP" sz="1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401 (1995)</a:t>
            </a:r>
            <a:endParaRPr lang="ja-JP" altLang="en-US" sz="1400" b="1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820DF45-BC32-4A0F-B094-DF99BFB8DB40}"/>
              </a:ext>
            </a:extLst>
          </p:cNvPr>
          <p:cNvSpPr txBox="1"/>
          <p:nvPr/>
        </p:nvSpPr>
        <p:spPr>
          <a:xfrm>
            <a:off x="0" y="5462588"/>
            <a:ext cx="956945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1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Isotope-recognition type adsorption: Quantum effect in adsorption</a:t>
            </a:r>
          </a:p>
          <a:p>
            <a:pPr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Excitation of translational motion of He at 4 K, Stud. in Surf. Sci. </a:t>
            </a:r>
            <a:r>
              <a:rPr lang="en-US" altLang="ja-JP" sz="16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Catal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87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593(1994)</a:t>
            </a:r>
          </a:p>
          <a:p>
            <a:pPr>
              <a:defRPr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Different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adsorptivity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of H</a:t>
            </a:r>
            <a:r>
              <a:rPr lang="en-US" altLang="ja-JP" sz="16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and D</a:t>
            </a:r>
            <a:r>
              <a:rPr lang="en-US" altLang="ja-JP" sz="16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at low temp </a:t>
            </a:r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J. Amer. Chem. Soc.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127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7511(2005).</a:t>
            </a:r>
          </a:p>
          <a:p>
            <a:pPr>
              <a:defRPr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O</a:t>
            </a:r>
            <a:r>
              <a:rPr lang="en-US" altLang="ja-JP" sz="16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and </a:t>
            </a:r>
            <a:r>
              <a:rPr lang="en-US" altLang="ja-JP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O</a:t>
            </a:r>
            <a:r>
              <a:rPr lang="en-US" altLang="ja-JP" sz="16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separation with low temp. adsorption  </a:t>
            </a:r>
            <a:r>
              <a:rPr lang="pt-PT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pt-PT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Nature Comm. </a:t>
            </a:r>
            <a:r>
              <a:rPr lang="pt-PT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pt-PT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:546 (2012)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D</a:t>
            </a:r>
            <a:r>
              <a:rPr lang="en-US" altLang="ja-JP" sz="1600" baseline="-250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O phobicity of hydrophilic spaces</a:t>
            </a:r>
            <a:r>
              <a:rPr lang="en-US" altLang="ja-JP" sz="1600" i="1" kern="100" dirty="0">
                <a:latin typeface="Meiryo UI" panose="020B0604030504040204" pitchFamily="50" charset="-128"/>
                <a:ea typeface="Meiryo UI" panose="020B0604030504040204" pitchFamily="50" charset="-128"/>
              </a:rPr>
              <a:t> Nature Comm.</a:t>
            </a:r>
            <a:r>
              <a:rPr lang="en-US" altLang="ja-JP" sz="1600" kern="1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b="1" kern="100" dirty="0"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en-US" altLang="ja-JP" sz="1600" kern="100" dirty="0">
                <a:latin typeface="Meiryo UI" panose="020B0604030504040204" pitchFamily="50" charset="-128"/>
                <a:ea typeface="Meiryo UI" panose="020B0604030504040204" pitchFamily="50" charset="-128"/>
              </a:rPr>
              <a:t> , 3585 (2024).</a:t>
            </a:r>
            <a:r>
              <a:rPr lang="en-US" altLang="ja-JP" sz="1600" i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234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テキスト ボックス 3">
            <a:extLst>
              <a:ext uri="{FF2B5EF4-FFF2-40B4-BE49-F238E27FC236}">
                <a16:creationId xmlns:a16="http://schemas.microsoft.com/office/drawing/2014/main" id="{8652AD91-5A1D-9684-ED4C-9AD19D75A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5" y="0"/>
            <a:ext cx="9324975" cy="584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altLang="ja-JP" b="1">
                <a:solidFill>
                  <a:schemeClr val="bg1"/>
                </a:solidFill>
                <a:latin typeface="Franklin Gothic Medium" panose="020B0603020102020204" pitchFamily="34" charset="0"/>
                <a:ea typeface="Arial Unicode MS" pitchFamily="50" charset="-128"/>
              </a:rPr>
              <a:t>In-Pore High Pressure  corresponding to  90 GPa 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1061F5-6FA7-EC57-50C5-12D128340025}"/>
              </a:ext>
            </a:extLst>
          </p:cNvPr>
          <p:cNvSpPr txBox="1"/>
          <p:nvPr/>
        </p:nvSpPr>
        <p:spPr>
          <a:xfrm>
            <a:off x="728663" y="635701"/>
            <a:ext cx="1341265" cy="461665"/>
          </a:xfrm>
          <a:prstGeom prst="rect">
            <a:avLst/>
          </a:prstGeom>
          <a:solidFill>
            <a:schemeClr val="bg1">
              <a:alpha val="92000"/>
            </a:schemeClr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ja-JP" sz="2400" dirty="0">
                <a:solidFill>
                  <a:srgbClr val="0000FF"/>
                </a:solidFill>
                <a:latin typeface="Franklin Gothic Medium" pitchFamily="34" charset="0"/>
              </a:rPr>
              <a:t>Insulator</a:t>
            </a:r>
          </a:p>
        </p:txBody>
      </p:sp>
      <p:sp>
        <p:nvSpPr>
          <p:cNvPr id="32774" name="テキスト ボックス 12">
            <a:extLst>
              <a:ext uri="{FF2B5EF4-FFF2-40B4-BE49-F238E27FC236}">
                <a16:creationId xmlns:a16="http://schemas.microsoft.com/office/drawing/2014/main" id="{CA2F505A-C69D-95A2-5C55-1EEFE652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1446213"/>
            <a:ext cx="2703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1400">
                <a:solidFill>
                  <a:srgbClr val="000066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R. Steudel Ed., “Elemental Sulfur and Sulfur-Rich</a:t>
            </a:r>
          </a:p>
          <a:p>
            <a:pPr eaLnBrk="1" hangingPunct="1">
              <a:buFontTx/>
              <a:buNone/>
            </a:pPr>
            <a:r>
              <a:rPr lang="en-US" altLang="ja-JP" sz="1400">
                <a:solidFill>
                  <a:srgbClr val="000066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Compounds I” (Springer, 2003). </a:t>
            </a:r>
            <a:endParaRPr lang="en-GB" altLang="ja-JP" sz="1400">
              <a:solidFill>
                <a:srgbClr val="000066"/>
              </a:solidFill>
              <a:latin typeface="Arial" panose="020B0604020202020204" pitchFamily="34" charset="0"/>
              <a:ea typeface="Arial Unicode MS" pitchFamily="50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CB69AA-20F1-24D3-9D23-11296A22EA50}"/>
              </a:ext>
            </a:extLst>
          </p:cNvPr>
          <p:cNvSpPr txBox="1"/>
          <p:nvPr/>
        </p:nvSpPr>
        <p:spPr>
          <a:xfrm>
            <a:off x="2984500" y="1608260"/>
            <a:ext cx="110447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ja-JP" sz="2400" b="1" dirty="0">
                <a:solidFill>
                  <a:schemeClr val="tx1"/>
                </a:solidFill>
                <a:highlight>
                  <a:srgbClr val="FFFF00"/>
                </a:highlight>
                <a:latin typeface="Arial Nova" panose="020B0504020202020204" pitchFamily="34" charset="0"/>
              </a:rPr>
              <a:t>90 </a:t>
            </a:r>
            <a:r>
              <a:rPr lang="en-US" altLang="ja-JP" sz="2000" b="1" dirty="0" err="1">
                <a:solidFill>
                  <a:schemeClr val="tx1"/>
                </a:solidFill>
                <a:highlight>
                  <a:srgbClr val="FFFF00"/>
                </a:highlight>
                <a:latin typeface="Arial Nova" panose="020B0504020202020204" pitchFamily="34" charset="0"/>
              </a:rPr>
              <a:t>GPa</a:t>
            </a:r>
            <a:endParaRPr lang="en-GB" altLang="ja-JP" sz="2000" b="1" dirty="0">
              <a:solidFill>
                <a:schemeClr val="tx1"/>
              </a:solidFill>
              <a:highlight>
                <a:srgbClr val="FFFF00"/>
              </a:highlight>
              <a:latin typeface="Arial Nova" panose="020B05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B86F535-CA64-7D42-96C8-E181F4A5D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655638"/>
            <a:ext cx="4227512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2700000" algn="tl" rotWithShape="0">
              <a:schemeClr val="bg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CC"/>
                </a:solidFill>
                <a:latin typeface="Franklin Gothic Medium" pitchFamily="34" charset="0"/>
              </a:rPr>
              <a:t>Metallic phase of sulfur</a:t>
            </a:r>
          </a:p>
        </p:txBody>
      </p:sp>
      <p:sp>
        <p:nvSpPr>
          <p:cNvPr id="32777" name="テキスト ボックス 32">
            <a:extLst>
              <a:ext uri="{FF2B5EF4-FFF2-40B4-BE49-F238E27FC236}">
                <a16:creationId xmlns:a16="http://schemas.microsoft.com/office/drawing/2014/main" id="{E03CF04B-ABF6-D716-19AE-ACB85DFF7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688" y="6124575"/>
            <a:ext cx="704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2000" b="1">
                <a:solidFill>
                  <a:schemeClr val="bg1"/>
                </a:solidFill>
                <a:latin typeface="Arial Black" panose="020B0A04020102020204" pitchFamily="34" charset="0"/>
                <a:ea typeface="Arial Unicode MS" pitchFamily="50" charset="-128"/>
              </a:rPr>
              <a:t>b.c.o</a:t>
            </a:r>
            <a:endParaRPr lang="en-GB" altLang="ja-JP" sz="2000" b="1">
              <a:solidFill>
                <a:schemeClr val="bg1"/>
              </a:solidFill>
              <a:latin typeface="Arial Black" panose="020B0A04020102020204" pitchFamily="34" charset="0"/>
              <a:ea typeface="Arial Unicode MS" pitchFamily="50" charset="-128"/>
            </a:endParaRPr>
          </a:p>
        </p:txBody>
      </p:sp>
      <p:sp>
        <p:nvSpPr>
          <p:cNvPr id="25" name="右矢印 24">
            <a:extLst>
              <a:ext uri="{FF2B5EF4-FFF2-40B4-BE49-F238E27FC236}">
                <a16:creationId xmlns:a16="http://schemas.microsoft.com/office/drawing/2014/main" id="{504778CF-54D9-368D-C267-81D056F30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1204913"/>
            <a:ext cx="2057400" cy="484187"/>
          </a:xfrm>
          <a:prstGeom prst="rightArrow">
            <a:avLst>
              <a:gd name="adj1" fmla="val 50000"/>
              <a:gd name="adj2" fmla="val 50007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 algn="ctr">
              <a:spcBef>
                <a:spcPct val="20000"/>
              </a:spcBef>
              <a:defRPr/>
            </a:pPr>
            <a:endParaRPr lang="en-GB" alt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2779" name="テキスト ボックス 1">
            <a:extLst>
              <a:ext uri="{FF2B5EF4-FFF2-40B4-BE49-F238E27FC236}">
                <a16:creationId xmlns:a16="http://schemas.microsoft.com/office/drawing/2014/main" id="{97C0DF9E-B396-E43B-2B6F-A47C8C23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1036638"/>
            <a:ext cx="15843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2000">
                <a:solidFill>
                  <a:srgbClr val="000066"/>
                </a:solidFill>
                <a:latin typeface="Franklin Gothic Medium" panose="020B0603020102020204" pitchFamily="34" charset="0"/>
                <a:ea typeface="Arial Unicode MS" pitchFamily="50" charset="-128"/>
              </a:rPr>
              <a:t>zigzag chain</a:t>
            </a:r>
            <a:endParaRPr lang="ja-JP" altLang="en-US" sz="2000">
              <a:solidFill>
                <a:srgbClr val="000066"/>
              </a:solidFill>
              <a:latin typeface="Franklin Gothic Medium" panose="020B0603020102020204" pitchFamily="34" charset="0"/>
              <a:ea typeface="Arial Unicode MS" pitchFamily="50" charset="-128"/>
            </a:endParaRPr>
          </a:p>
        </p:txBody>
      </p:sp>
      <p:sp>
        <p:nvSpPr>
          <p:cNvPr id="32780" name="テキスト ボックス 25">
            <a:extLst>
              <a:ext uri="{FF2B5EF4-FFF2-40B4-BE49-F238E27FC236}">
                <a16:creationId xmlns:a16="http://schemas.microsoft.com/office/drawing/2014/main" id="{9E6EC931-AE61-FAA1-0AE2-453A1B495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941763"/>
            <a:ext cx="1219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buFontTx/>
              <a:buNone/>
            </a:pPr>
            <a:r>
              <a:rPr lang="en-US" altLang="ja-JP" sz="2000" b="1">
                <a:solidFill>
                  <a:schemeClr val="bg1"/>
                </a:solidFill>
                <a:latin typeface="Arial Black" panose="020B0A04020102020204" pitchFamily="34" charset="0"/>
                <a:ea typeface="Arial Unicode MS" pitchFamily="50" charset="-128"/>
              </a:rPr>
              <a:t>SWCNT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7EAF781D-AFA8-66CE-DD70-7E420918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836" y="4820024"/>
            <a:ext cx="1400453" cy="14022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32782" name="テキスト ボックス 27">
            <a:extLst>
              <a:ext uri="{FF2B5EF4-FFF2-40B4-BE49-F238E27FC236}">
                <a16:creationId xmlns:a16="http://schemas.microsoft.com/office/drawing/2014/main" id="{D384D5BE-BA96-C713-8442-B375175EE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5405438"/>
            <a:ext cx="11334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  <a:latin typeface="Arial Black" panose="020B0A04020102020204" pitchFamily="34" charset="0"/>
                <a:ea typeface="Arial Unicode MS" pitchFamily="50" charset="-128"/>
              </a:rPr>
              <a:t>DWCNT</a:t>
            </a:r>
          </a:p>
          <a:p>
            <a:pPr algn="ctr">
              <a:buFontTx/>
              <a:buNone/>
            </a:pPr>
            <a:r>
              <a:rPr lang="ja-JP" altLang="en-US" sz="2000" b="1">
                <a:solidFill>
                  <a:schemeClr val="bg1"/>
                </a:solidFill>
                <a:latin typeface="Arial Black" panose="020B0A04020102020204" pitchFamily="34" charset="0"/>
                <a:ea typeface="Arial Unicode MS" pitchFamily="50" charset="-128"/>
              </a:rPr>
              <a:t>　</a:t>
            </a:r>
          </a:p>
        </p:txBody>
      </p:sp>
      <p:pic>
        <p:nvPicPr>
          <p:cNvPr id="29" name="Picture 2" descr="D:\Conference\CBNM-3\sulfur.jpg">
            <a:extLst>
              <a:ext uri="{FF2B5EF4-FFF2-40B4-BE49-F238E27FC236}">
                <a16:creationId xmlns:a16="http://schemas.microsoft.com/office/drawing/2014/main" id="{7BF926CA-305A-3228-17AA-EA7458F9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904" y="2531059"/>
            <a:ext cx="1239097" cy="929323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28F042-80AC-E7AF-D4AA-22D9DBB0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" y="2797175"/>
            <a:ext cx="406400" cy="461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FFF00">
                <a:alpha val="39998"/>
              </a:srgbClr>
            </a:outerShdw>
          </a:effectLst>
        </p:spPr>
        <p:txBody>
          <a:bodyPr wrap="none">
            <a:spAutoFit/>
          </a:bodyPr>
          <a:lstStyle>
            <a:lvl1pPr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ja-JP" sz="2400" dirty="0">
                <a:solidFill>
                  <a:srgbClr val="0000FF"/>
                </a:solidFill>
              </a:rPr>
              <a:t>S</a:t>
            </a:r>
            <a:endParaRPr lang="en-GB" altLang="ja-JP" sz="2400" baseline="-14000" dirty="0">
              <a:solidFill>
                <a:srgbClr val="0000FF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641D554-2411-606F-8977-34F07CE35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4194175"/>
            <a:ext cx="1363662" cy="400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F0000">
                <a:alpha val="39998"/>
              </a:srgbClr>
            </a:outerShdw>
          </a:effectLst>
        </p:spPr>
        <p:txBody>
          <a:bodyPr wrap="none">
            <a:spAutoFit/>
          </a:bodyPr>
          <a:lstStyle>
            <a:lvl1pPr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1pPr>
            <a:lvl2pPr marL="742950" indent="-28575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2pPr>
            <a:lvl3pPr marL="11430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3pPr>
            <a:lvl4pPr marL="16002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4pPr>
            <a:lvl5pPr marL="2057400" indent="-228600"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000066"/>
                </a:solidFill>
                <a:latin typeface="Arial Black" pitchFamily="34" charset="0"/>
                <a:ea typeface="Arial Unicode MS" pitchFamily="50" charset="-128"/>
                <a:cs typeface="Arial Unicode MS" pitchFamily="50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ja-JP" sz="2000" dirty="0">
                <a:solidFill>
                  <a:srgbClr val="0000FF"/>
                </a:solidFill>
              </a:rPr>
              <a:t>at 773 K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cxnSp>
        <p:nvCxnSpPr>
          <p:cNvPr id="32786" name="曲線コネクタ 3">
            <a:extLst>
              <a:ext uri="{FF2B5EF4-FFF2-40B4-BE49-F238E27FC236}">
                <a16:creationId xmlns:a16="http://schemas.microsoft.com/office/drawing/2014/main" id="{5AF314CE-0EE6-94AC-D43C-82A2C2C9308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-132556" y="4161632"/>
            <a:ext cx="1946275" cy="484187"/>
          </a:xfrm>
          <a:prstGeom prst="curvedConnector3">
            <a:avLst>
              <a:gd name="adj1" fmla="val 104843"/>
            </a:avLst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7" name="テキスト ボックス 1">
            <a:extLst>
              <a:ext uri="{FF2B5EF4-FFF2-40B4-BE49-F238E27FC236}">
                <a16:creationId xmlns:a16="http://schemas.microsoft.com/office/drawing/2014/main" id="{824B447E-274A-0AED-C85B-B38CB2477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3708400"/>
            <a:ext cx="1717675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Arial Nova" panose="020B0504020202020204" pitchFamily="34" charset="0"/>
                <a:ea typeface="Arial Unicode MS" pitchFamily="50" charset="-128"/>
              </a:rPr>
              <a:t>&lt; 0.1MPa</a:t>
            </a:r>
            <a:endParaRPr lang="ja-JP" altLang="en-US" sz="2400" b="1">
              <a:solidFill>
                <a:srgbClr val="FF0000"/>
              </a:solidFill>
              <a:latin typeface="Arial Nova" panose="020B0504020202020204" pitchFamily="34" charset="0"/>
              <a:ea typeface="Arial Unicode MS" pitchFamily="50" charset="-128"/>
            </a:endParaRPr>
          </a:p>
        </p:txBody>
      </p:sp>
      <p:pic>
        <p:nvPicPr>
          <p:cNvPr id="32788" name="図 2">
            <a:extLst>
              <a:ext uri="{FF2B5EF4-FFF2-40B4-BE49-F238E27FC236}">
                <a16:creationId xmlns:a16="http://schemas.microsoft.com/office/drawing/2014/main" id="{582E09A7-0B4B-3BE3-8DBE-8A9A6D45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58875"/>
            <a:ext cx="15446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図 4">
            <a:extLst>
              <a:ext uri="{FF2B5EF4-FFF2-40B4-BE49-F238E27FC236}">
                <a16:creationId xmlns:a16="http://schemas.microsoft.com/office/drawing/2014/main" id="{FE00F46C-63A1-2D9F-B99B-23DCE234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096963"/>
            <a:ext cx="1376363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3DB771-9A35-6C5C-ABC2-71ED363335B6}"/>
              </a:ext>
            </a:extLst>
          </p:cNvPr>
          <p:cNvSpPr txBox="1"/>
          <p:nvPr/>
        </p:nvSpPr>
        <p:spPr>
          <a:xfrm>
            <a:off x="144463" y="2228850"/>
            <a:ext cx="8901112" cy="2143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32791" name="図 9">
            <a:extLst>
              <a:ext uri="{FF2B5EF4-FFF2-40B4-BE49-F238E27FC236}">
                <a16:creationId xmlns:a16="http://schemas.microsoft.com/office/drawing/2014/main" id="{FC490B76-E636-0900-848A-5C5027B2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68" y="3752392"/>
            <a:ext cx="475297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図 11">
            <a:extLst>
              <a:ext uri="{FF2B5EF4-FFF2-40B4-BE49-F238E27FC236}">
                <a16:creationId xmlns:a16="http://schemas.microsoft.com/office/drawing/2014/main" id="{A01CAF16-93B2-DF87-68E1-14178DEB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95" y="2465115"/>
            <a:ext cx="3443718" cy="127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3" name="テキスト ボックス 1">
            <a:extLst>
              <a:ext uri="{FF2B5EF4-FFF2-40B4-BE49-F238E27FC236}">
                <a16:creationId xmlns:a16="http://schemas.microsoft.com/office/drawing/2014/main" id="{8F424B30-F2F1-B85A-CFBC-E2AF365FD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23000"/>
            <a:ext cx="171767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2000" b="1">
                <a:latin typeface="Arial Nova" panose="020B0504020202020204" pitchFamily="34" charset="0"/>
                <a:ea typeface="Arial Unicode MS" pitchFamily="50" charset="-128"/>
              </a:rPr>
              <a:t>DWCNT</a:t>
            </a:r>
            <a:endParaRPr lang="ja-JP" altLang="en-US" sz="2000" b="1">
              <a:latin typeface="Arial Nova" panose="020B0504020202020204" pitchFamily="34" charset="0"/>
              <a:ea typeface="Arial Unicode MS" pitchFamily="50" charset="-128"/>
            </a:endParaRPr>
          </a:p>
        </p:txBody>
      </p:sp>
      <p:sp>
        <p:nvSpPr>
          <p:cNvPr id="32794" name="テキスト ボックス 13">
            <a:extLst>
              <a:ext uri="{FF2B5EF4-FFF2-40B4-BE49-F238E27FC236}">
                <a16:creationId xmlns:a16="http://schemas.microsoft.com/office/drawing/2014/main" id="{CA5DEF9A-EAAE-0FD6-E816-BFB0B0F33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066" y="6480420"/>
            <a:ext cx="48879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2000" dirty="0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 </a:t>
            </a:r>
            <a:r>
              <a:rPr lang="en-US" altLang="ja-JP" sz="2000" dirty="0" err="1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T.Fujimori</a:t>
            </a:r>
            <a:r>
              <a:rPr lang="ja-JP" altLang="en-US" sz="2000" dirty="0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 </a:t>
            </a:r>
            <a:r>
              <a:rPr lang="en-US" altLang="ja-JP" sz="2000" dirty="0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et</a:t>
            </a:r>
            <a:r>
              <a:rPr lang="ja-JP" altLang="en-US" sz="2000" dirty="0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 </a:t>
            </a:r>
            <a:r>
              <a:rPr lang="en-US" altLang="ja-JP" sz="2000" dirty="0" err="1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al.</a:t>
            </a:r>
            <a:r>
              <a:rPr lang="en-US" altLang="ja-JP" sz="2000" i="1" dirty="0" err="1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Nature</a:t>
            </a:r>
            <a:r>
              <a:rPr lang="en-US" altLang="ja-JP" sz="2000" i="1" dirty="0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 Comm</a:t>
            </a:r>
            <a:r>
              <a:rPr lang="en-US" altLang="ja-JP" sz="2000" dirty="0">
                <a:solidFill>
                  <a:srgbClr val="000066"/>
                </a:solidFill>
                <a:latin typeface="Franklin Gothic Medium Cond" panose="020B0606030402020204" pitchFamily="34" charset="0"/>
                <a:ea typeface="Arial Unicode MS" pitchFamily="50" charset="-128"/>
              </a:rPr>
              <a:t>. (2013)</a:t>
            </a:r>
            <a:endParaRPr lang="ja-JP" altLang="en-US" sz="2000" dirty="0">
              <a:solidFill>
                <a:srgbClr val="000066"/>
              </a:solidFill>
              <a:latin typeface="Franklin Gothic Medium Cond" panose="020B0606030402020204" pitchFamily="34" charset="0"/>
              <a:ea typeface="Arial Unicode MS" pitchFamily="50" charset="-128"/>
            </a:endParaRPr>
          </a:p>
        </p:txBody>
      </p:sp>
      <p:pic>
        <p:nvPicPr>
          <p:cNvPr id="32795" name="図 31">
            <a:extLst>
              <a:ext uri="{FF2B5EF4-FFF2-40B4-BE49-F238E27FC236}">
                <a16:creationId xmlns:a16="http://schemas.microsoft.com/office/drawing/2014/main" id="{DEEE774E-E0BD-44A3-BC6E-F027BD10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2655888"/>
            <a:ext cx="1752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6" name="テキスト ボックス 1">
            <a:extLst>
              <a:ext uri="{FF2B5EF4-FFF2-40B4-BE49-F238E27FC236}">
                <a16:creationId xmlns:a16="http://schemas.microsoft.com/office/drawing/2014/main" id="{DA5803BA-06FA-DCA3-6F8A-69841330F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613" y="2743200"/>
            <a:ext cx="22479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latin typeface="Arial Nova" panose="020B0504020202020204" pitchFamily="34" charset="0"/>
                <a:ea typeface="Arial Unicode MS" pitchFamily="50" charset="-128"/>
              </a:rPr>
              <a:t>1D S-chain</a:t>
            </a:r>
            <a:endParaRPr lang="ja-JP" altLang="en-US" sz="2000" b="1">
              <a:solidFill>
                <a:srgbClr val="FF0000"/>
              </a:solidFill>
              <a:latin typeface="Arial Nova" panose="020B0504020202020204" pitchFamily="34" charset="0"/>
              <a:ea typeface="Arial Unicode MS" pitchFamily="50" charset="-128"/>
            </a:endParaRPr>
          </a:p>
        </p:txBody>
      </p:sp>
      <p:sp>
        <p:nvSpPr>
          <p:cNvPr id="32797" name="右矢印 8">
            <a:extLst>
              <a:ext uri="{FF2B5EF4-FFF2-40B4-BE49-F238E27FC236}">
                <a16:creationId xmlns:a16="http://schemas.microsoft.com/office/drawing/2014/main" id="{FEA62FB0-7D51-08AE-3761-329CB1CC569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429500" y="3059113"/>
            <a:ext cx="619125" cy="200025"/>
          </a:xfrm>
          <a:prstGeom prst="rightArrow">
            <a:avLst>
              <a:gd name="adj1" fmla="val 50000"/>
              <a:gd name="adj2" fmla="val 49968"/>
            </a:avLst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endParaRPr lang="ja-JP" altLang="en-US">
              <a:solidFill>
                <a:srgbClr val="000066"/>
              </a:solidFill>
              <a:latin typeface="Arial Black" panose="020B0A04020102020204" pitchFamily="34" charset="0"/>
              <a:ea typeface="Arial Unicode MS" pitchFamily="50" charset="-128"/>
            </a:endParaRPr>
          </a:p>
        </p:txBody>
      </p:sp>
      <p:pic>
        <p:nvPicPr>
          <p:cNvPr id="32798" name="図 36">
            <a:extLst>
              <a:ext uri="{FF2B5EF4-FFF2-40B4-BE49-F238E27FC236}">
                <a16:creationId xmlns:a16="http://schemas.microsoft.com/office/drawing/2014/main" id="{7195FF80-FA12-2F1C-D708-A4729CB4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4725988"/>
            <a:ext cx="1771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9" name="矢印: 五方向 37">
            <a:extLst>
              <a:ext uri="{FF2B5EF4-FFF2-40B4-BE49-F238E27FC236}">
                <a16:creationId xmlns:a16="http://schemas.microsoft.com/office/drawing/2014/main" id="{90132C4A-1D5A-9026-80FA-3D90CBDE8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687" y="3307366"/>
            <a:ext cx="1639888" cy="1797050"/>
          </a:xfrm>
          <a:prstGeom prst="homePlat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endParaRPr lang="ja-JP" altLang="en-US" sz="80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32800" name="テキスト ボックス 1">
            <a:extLst>
              <a:ext uri="{FF2B5EF4-FFF2-40B4-BE49-F238E27FC236}">
                <a16:creationId xmlns:a16="http://schemas.microsoft.com/office/drawing/2014/main" id="{DCD4C400-4444-E5C1-3A2E-1CCBE70E5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644" y="3744912"/>
            <a:ext cx="17938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2200" b="1" dirty="0">
                <a:solidFill>
                  <a:schemeClr val="bg1"/>
                </a:solidFill>
                <a:latin typeface="Arial Nova" panose="020B0504020202020204" pitchFamily="34" charset="0"/>
                <a:ea typeface="Arial Unicode MS" pitchFamily="50" charset="-128"/>
              </a:rPr>
              <a:t>In-pore</a:t>
            </a:r>
          </a:p>
          <a:p>
            <a:pPr algn="ctr" eaLnBrk="1" hangingPunct="1">
              <a:buFontTx/>
              <a:buNone/>
            </a:pPr>
            <a:r>
              <a:rPr lang="en-US" altLang="ja-JP" sz="2200" b="1" dirty="0">
                <a:solidFill>
                  <a:schemeClr val="bg1"/>
                </a:solidFill>
                <a:latin typeface="Arial Nova" panose="020B0504020202020204" pitchFamily="34" charset="0"/>
                <a:ea typeface="Arial Unicode MS" pitchFamily="50" charset="-128"/>
              </a:rPr>
              <a:t>synthesis</a:t>
            </a:r>
            <a:endParaRPr lang="ja-JP" altLang="en-US" sz="2200" b="1" dirty="0">
              <a:solidFill>
                <a:schemeClr val="bg1"/>
              </a:solidFill>
              <a:latin typeface="Arial Nova" panose="020B0504020202020204" pitchFamily="34" charset="0"/>
              <a:ea typeface="Arial Unicode MS" pitchFamily="50" charset="-128"/>
            </a:endParaRPr>
          </a:p>
        </p:txBody>
      </p:sp>
      <p:sp>
        <p:nvSpPr>
          <p:cNvPr id="32801" name="テキスト ボックス 39">
            <a:extLst>
              <a:ext uri="{FF2B5EF4-FFF2-40B4-BE49-F238E27FC236}">
                <a16:creationId xmlns:a16="http://schemas.microsoft.com/office/drawing/2014/main" id="{2AC03374-4C2C-7134-5FF7-F24F2CF85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877888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FontTx/>
              <a:buNone/>
            </a:pPr>
            <a:r>
              <a:rPr lang="en-GB" altLang="ja-JP" sz="2000" b="1">
                <a:latin typeface="Arial Nova" panose="020B0504020202020204" pitchFamily="34" charset="0"/>
                <a:ea typeface="Arial Unicode MS" pitchFamily="50" charset="-128"/>
              </a:rPr>
              <a:t>Bulk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4" name="テキスト ボックス 6">
            <a:extLst>
              <a:ext uri="{FF2B5EF4-FFF2-40B4-BE49-F238E27FC236}">
                <a16:creationId xmlns:a16="http://schemas.microsoft.com/office/drawing/2014/main" id="{166D78B1-0DAF-B411-BA31-4E8A4C1B8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205" y="2964707"/>
            <a:ext cx="231775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Franklin Gothic Book" panose="020B0503020102020204" pitchFamily="34" charset="0"/>
                <a:ea typeface="Meiryo UI" panose="020B0604030504040204" pitchFamily="50" charset="-128"/>
              </a:rPr>
              <a:t>Dehydration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Franklin Gothic Book" panose="020B0503020102020204" pitchFamily="34" charset="0"/>
                <a:ea typeface="Meiryo UI" panose="020B0604030504040204" pitchFamily="50" charset="-128"/>
              </a:rPr>
              <a:t>in hydrophobic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 err="1">
                <a:solidFill>
                  <a:srgbClr val="FF0000"/>
                </a:solidFill>
                <a:latin typeface="Franklin Gothic Book" panose="020B0503020102020204" pitchFamily="34" charset="0"/>
                <a:ea typeface="Meiryo UI" panose="020B0604030504040204" pitchFamily="50" charset="-128"/>
              </a:rPr>
              <a:t>nanospaces</a:t>
            </a:r>
            <a:endParaRPr lang="ja-JP" altLang="en-US" sz="1600" b="1" dirty="0">
              <a:solidFill>
                <a:srgbClr val="FF0000"/>
              </a:solidFill>
              <a:latin typeface="Franklin Gothic Book" panose="020B05030201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42B8563C-D56A-BF8B-9913-DFD981A21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>
                <a:solidFill>
                  <a:schemeClr val="bg1"/>
                </a:solidFill>
                <a:ea typeface="HG創英角ﾎﾟｯﾌﾟ体" panose="040B0A09000000000000" pitchFamily="49" charset="-128"/>
              </a:rPr>
              <a:t>Rb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B239046B-22C6-55D2-A94F-805BC8C47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2825" y="0"/>
            <a:ext cx="10753725" cy="6413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3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Dehydration of ions from EXAFS</a:t>
            </a:r>
          </a:p>
        </p:txBody>
      </p:sp>
      <p:sp>
        <p:nvSpPr>
          <p:cNvPr id="36868" name="テキスト ボックス 14">
            <a:extLst>
              <a:ext uri="{FF2B5EF4-FFF2-40B4-BE49-F238E27FC236}">
                <a16:creationId xmlns:a16="http://schemas.microsoft.com/office/drawing/2014/main" id="{1B4BCA51-52A4-68DA-813B-5FAB9B25E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713" y="6511691"/>
            <a:ext cx="66628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T. Ohkubo </a:t>
            </a:r>
            <a:r>
              <a:rPr lang="en-US" altLang="ja-JP" sz="1600" b="1" i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et al. J. Amer. Chem. Soc. </a:t>
            </a:r>
            <a:r>
              <a:rPr lang="en-US" altLang="ja-JP" sz="1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124, 11860 (2002).</a:t>
            </a:r>
          </a:p>
        </p:txBody>
      </p:sp>
      <p:pic>
        <p:nvPicPr>
          <p:cNvPr id="36869" name="図 16">
            <a:extLst>
              <a:ext uri="{FF2B5EF4-FFF2-40B4-BE49-F238E27FC236}">
                <a16:creationId xmlns:a16="http://schemas.microsoft.com/office/drawing/2014/main" id="{8E96ECC3-0A28-2FB0-EEB3-5C1E5DC7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6792913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4">
            <a:extLst>
              <a:ext uri="{FF2B5EF4-FFF2-40B4-BE49-F238E27FC236}">
                <a16:creationId xmlns:a16="http://schemas.microsoft.com/office/drawing/2014/main" id="{5F66ABA9-ACE0-E33B-804F-A52E44992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776288"/>
            <a:ext cx="67929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b="1">
                <a:solidFill>
                  <a:srgbClr val="0000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RSFs of nanosolution around a Rb ion</a:t>
            </a:r>
          </a:p>
        </p:txBody>
      </p:sp>
      <p:pic>
        <p:nvPicPr>
          <p:cNvPr id="36871" name="図 2">
            <a:extLst>
              <a:ext uri="{FF2B5EF4-FFF2-40B4-BE49-F238E27FC236}">
                <a16:creationId xmlns:a16="http://schemas.microsoft.com/office/drawing/2014/main" id="{F2D33E6A-FAC9-6684-5041-451B77F2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92">
            <a:off x="7030127" y="4667222"/>
            <a:ext cx="1310220" cy="117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図 4">
            <a:extLst>
              <a:ext uri="{FF2B5EF4-FFF2-40B4-BE49-F238E27FC236}">
                <a16:creationId xmlns:a16="http://schemas.microsoft.com/office/drawing/2014/main" id="{43C2D750-61C1-304C-E0F6-982E9E24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1043085"/>
            <a:ext cx="15462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矢印: 下 5">
            <a:extLst>
              <a:ext uri="{FF2B5EF4-FFF2-40B4-BE49-F238E27FC236}">
                <a16:creationId xmlns:a16="http://schemas.microsoft.com/office/drawing/2014/main" id="{6FE39450-9CC5-06A7-81AC-47799815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523" y="2819952"/>
            <a:ext cx="624682" cy="1301266"/>
          </a:xfrm>
          <a:prstGeom prst="downArrow">
            <a:avLst>
              <a:gd name="adj1" fmla="val 50000"/>
              <a:gd name="adj2" fmla="val 49944"/>
            </a:avLst>
          </a:prstGeom>
          <a:solidFill>
            <a:srgbClr val="C00000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endParaRPr lang="ja-JP" altLang="en-US" sz="800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EC6B3E3-81A8-BC49-635F-CC4C804BCFA0}"/>
              </a:ext>
            </a:extLst>
          </p:cNvPr>
          <p:cNvSpPr/>
          <p:nvPr/>
        </p:nvSpPr>
        <p:spPr bwMode="auto">
          <a:xfrm>
            <a:off x="6792913" y="4096512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588A905-0C9F-0E86-63EB-BF5846779D52}"/>
              </a:ext>
            </a:extLst>
          </p:cNvPr>
          <p:cNvSpPr/>
          <p:nvPr/>
        </p:nvSpPr>
        <p:spPr bwMode="auto">
          <a:xfrm>
            <a:off x="6782446" y="4377490"/>
            <a:ext cx="1741487" cy="35356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EBE0D66-5702-3E71-98C8-3143DC185A40}"/>
              </a:ext>
            </a:extLst>
          </p:cNvPr>
          <p:cNvSpPr/>
          <p:nvPr/>
        </p:nvSpPr>
        <p:spPr bwMode="auto">
          <a:xfrm>
            <a:off x="6819727" y="5813754"/>
            <a:ext cx="1741487" cy="35356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18DDA7-F88C-6EC2-1BA6-E46A3D44D315}"/>
              </a:ext>
            </a:extLst>
          </p:cNvPr>
          <p:cNvSpPr txBox="1"/>
          <p:nvPr/>
        </p:nvSpPr>
        <p:spPr>
          <a:xfrm>
            <a:off x="8157224" y="1989366"/>
            <a:ext cx="123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Franklin Gothic Book" panose="020B0503020102020204" pitchFamily="34" charset="0"/>
              </a:rPr>
              <a:t>in bulk solution</a:t>
            </a:r>
            <a:endParaRPr kumimoji="1" lang="ja-JP" alt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392F52-B8F9-0FD6-8A92-2F6932971B37}"/>
              </a:ext>
            </a:extLst>
          </p:cNvPr>
          <p:cNvSpPr txBox="1"/>
          <p:nvPr/>
        </p:nvSpPr>
        <p:spPr>
          <a:xfrm>
            <a:off x="7931164" y="5081614"/>
            <a:ext cx="1809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Franklin Gothic Book" panose="020B0503020102020204" pitchFamily="34" charset="0"/>
              </a:rPr>
              <a:t>Inside pore</a:t>
            </a:r>
            <a:endParaRPr kumimoji="1" lang="ja-JP" altLang="en-US" sz="1600" dirty="0"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テキスト ボックス 15">
            <a:extLst>
              <a:ext uri="{FF2B5EF4-FFF2-40B4-BE49-F238E27FC236}">
                <a16:creationId xmlns:a16="http://schemas.microsoft.com/office/drawing/2014/main" id="{52A78198-E448-C893-39D6-BD6637B1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075" y="1335088"/>
            <a:ext cx="2076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b="1">
                <a:solidFill>
                  <a:srgbClr val="000066"/>
                </a:solidFill>
                <a:latin typeface="Arial Black" panose="020B0A04020102020204" pitchFamily="34" charset="0"/>
              </a:rPr>
              <a:t>吸着ほぼなし</a:t>
            </a:r>
          </a:p>
        </p:txBody>
      </p:sp>
      <p:sp>
        <p:nvSpPr>
          <p:cNvPr id="47107" name="テキスト ボックス 52235">
            <a:extLst>
              <a:ext uri="{FF2B5EF4-FFF2-40B4-BE49-F238E27FC236}">
                <a16:creationId xmlns:a16="http://schemas.microsoft.com/office/drawing/2014/main" id="{A7ECD616-88B8-F511-6532-6E1A02137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5962650"/>
            <a:ext cx="2071688" cy="431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200" b="1">
                <a:solidFill>
                  <a:srgbClr val="000066"/>
                </a:solidFill>
                <a:latin typeface="Arial Nova" panose="020B0504020202020204" pitchFamily="34" charset="0"/>
              </a:rPr>
              <a:t>Hydrophobic</a:t>
            </a:r>
            <a:endParaRPr lang="ja-JP" altLang="en-US" sz="2200" b="1">
              <a:solidFill>
                <a:srgbClr val="000066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7108" name="グループ化 4">
            <a:extLst>
              <a:ext uri="{FF2B5EF4-FFF2-40B4-BE49-F238E27FC236}">
                <a16:creationId xmlns:a16="http://schemas.microsoft.com/office/drawing/2014/main" id="{7A1B6816-1445-6CE7-D89D-B8BF984670EC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4713288"/>
            <a:ext cx="3741738" cy="1603375"/>
            <a:chOff x="400242" y="5053490"/>
            <a:chExt cx="4747822" cy="1807162"/>
          </a:xfrm>
        </p:grpSpPr>
        <p:pic>
          <p:nvPicPr>
            <p:cNvPr id="47130" name="図 33">
              <a:extLst>
                <a:ext uri="{FF2B5EF4-FFF2-40B4-BE49-F238E27FC236}">
                  <a16:creationId xmlns:a16="http://schemas.microsoft.com/office/drawing/2014/main" id="{74BBDACF-FE6A-8CE8-4E3A-FBE0D85DF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87" y="5053490"/>
              <a:ext cx="4745577" cy="125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1" name="Picture 18" descr="1-3-2 molecule">
              <a:extLst>
                <a:ext uri="{FF2B5EF4-FFF2-40B4-BE49-F238E27FC236}">
                  <a16:creationId xmlns:a16="http://schemas.microsoft.com/office/drawing/2014/main" id="{4C834970-3C58-BCA0-4FAD-D4E806D81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0672">
              <a:off x="1725896" y="5524950"/>
              <a:ext cx="271412" cy="2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2" name="Picture 18" descr="1-3-2 molecule">
              <a:extLst>
                <a:ext uri="{FF2B5EF4-FFF2-40B4-BE49-F238E27FC236}">
                  <a16:creationId xmlns:a16="http://schemas.microsoft.com/office/drawing/2014/main" id="{080F9F5A-2957-9311-4D4E-D86ACF25A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0672">
              <a:off x="1725896" y="5686121"/>
              <a:ext cx="271412" cy="2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3" name="Picture 18" descr="1-3-2 molecule">
              <a:extLst>
                <a:ext uri="{FF2B5EF4-FFF2-40B4-BE49-F238E27FC236}">
                  <a16:creationId xmlns:a16="http://schemas.microsoft.com/office/drawing/2014/main" id="{184715CD-9477-5408-A44D-14B286E99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0672">
              <a:off x="1468128" y="5514621"/>
              <a:ext cx="271412" cy="2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4" name="Picture 18" descr="1-3-2 molecule">
              <a:extLst>
                <a:ext uri="{FF2B5EF4-FFF2-40B4-BE49-F238E27FC236}">
                  <a16:creationId xmlns:a16="http://schemas.microsoft.com/office/drawing/2014/main" id="{849DE75C-C23A-BB6B-9ACC-D6DEB676D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0672">
              <a:off x="1305388" y="5575832"/>
              <a:ext cx="271412" cy="2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5" name="Picture 18" descr="1-3-2 molecule">
              <a:extLst>
                <a:ext uri="{FF2B5EF4-FFF2-40B4-BE49-F238E27FC236}">
                  <a16:creationId xmlns:a16="http://schemas.microsoft.com/office/drawing/2014/main" id="{CACEA6E8-64F5-3582-4343-AF170DC80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0672">
              <a:off x="1718713" y="5740952"/>
              <a:ext cx="271412" cy="2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6" name="Picture 18" descr="1-3-2 molecule">
              <a:extLst>
                <a:ext uri="{FF2B5EF4-FFF2-40B4-BE49-F238E27FC236}">
                  <a16:creationId xmlns:a16="http://schemas.microsoft.com/office/drawing/2014/main" id="{7C1486E4-81AA-A171-3DED-66F3745A0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0672">
              <a:off x="1142649" y="5524949"/>
              <a:ext cx="271412" cy="2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37" name="グループ化 18">
              <a:extLst>
                <a:ext uri="{FF2B5EF4-FFF2-40B4-BE49-F238E27FC236}">
                  <a16:creationId xmlns:a16="http://schemas.microsoft.com/office/drawing/2014/main" id="{995E0851-551C-292D-B1BA-43D4079B0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0698" y="5465148"/>
              <a:ext cx="513856" cy="430844"/>
              <a:chOff x="5221300" y="5579290"/>
              <a:chExt cx="513856" cy="430844"/>
            </a:xfrm>
          </p:grpSpPr>
          <p:pic>
            <p:nvPicPr>
              <p:cNvPr id="47201" name="Picture 18" descr="1-3-2 molecule">
                <a:extLst>
                  <a:ext uri="{FF2B5EF4-FFF2-40B4-BE49-F238E27FC236}">
                    <a16:creationId xmlns:a16="http://schemas.microsoft.com/office/drawing/2014/main" id="{6B7B5E5A-8963-479B-5F1E-3FC5CC2FD1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2" name="Picture 18" descr="1-3-2 molecule">
                <a:extLst>
                  <a:ext uri="{FF2B5EF4-FFF2-40B4-BE49-F238E27FC236}">
                    <a16:creationId xmlns:a16="http://schemas.microsoft.com/office/drawing/2014/main" id="{854E7954-0A98-F069-1376-A3E338AEFD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3" name="Picture 18" descr="1-3-2 molecule">
                <a:extLst>
                  <a:ext uri="{FF2B5EF4-FFF2-40B4-BE49-F238E27FC236}">
                    <a16:creationId xmlns:a16="http://schemas.microsoft.com/office/drawing/2014/main" id="{163CA043-83B8-5FB6-FA61-5FA0651DD2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138" name="Picture 18" descr="1-3-2 molecule">
              <a:extLst>
                <a:ext uri="{FF2B5EF4-FFF2-40B4-BE49-F238E27FC236}">
                  <a16:creationId xmlns:a16="http://schemas.microsoft.com/office/drawing/2014/main" id="{2C0E9834-A5A5-FF7B-610E-834CC8B7A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0672">
              <a:off x="2717021" y="5455689"/>
              <a:ext cx="271412" cy="2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9" name="Picture 18" descr="1-3-2 molecule">
              <a:extLst>
                <a:ext uri="{FF2B5EF4-FFF2-40B4-BE49-F238E27FC236}">
                  <a16:creationId xmlns:a16="http://schemas.microsoft.com/office/drawing/2014/main" id="{7003A9C7-5F66-00A2-1313-EA5A6E7DE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40672">
              <a:off x="2408008" y="5544250"/>
              <a:ext cx="271412" cy="27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40" name="グループ化 19">
              <a:extLst>
                <a:ext uri="{FF2B5EF4-FFF2-40B4-BE49-F238E27FC236}">
                  <a16:creationId xmlns:a16="http://schemas.microsoft.com/office/drawing/2014/main" id="{792EA863-6572-0AA2-2C6D-85A31354F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4727" y="5450431"/>
              <a:ext cx="513856" cy="430844"/>
              <a:chOff x="5221300" y="5579290"/>
              <a:chExt cx="513856" cy="430844"/>
            </a:xfrm>
          </p:grpSpPr>
          <p:pic>
            <p:nvPicPr>
              <p:cNvPr id="47197" name="Picture 18" descr="1-3-2 molecule">
                <a:extLst>
                  <a:ext uri="{FF2B5EF4-FFF2-40B4-BE49-F238E27FC236}">
                    <a16:creationId xmlns:a16="http://schemas.microsoft.com/office/drawing/2014/main" id="{3261B068-E020-2646-C53D-F6A7F3A4E7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8" name="Picture 18" descr="1-3-2 molecule">
                <a:extLst>
                  <a:ext uri="{FF2B5EF4-FFF2-40B4-BE49-F238E27FC236}">
                    <a16:creationId xmlns:a16="http://schemas.microsoft.com/office/drawing/2014/main" id="{E268B1F1-5C5F-3C32-86CE-753FD21C3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9" name="Picture 18" descr="1-3-2 molecule">
                <a:extLst>
                  <a:ext uri="{FF2B5EF4-FFF2-40B4-BE49-F238E27FC236}">
                    <a16:creationId xmlns:a16="http://schemas.microsoft.com/office/drawing/2014/main" id="{1BC0E970-46FB-61BE-7B5D-6266E4F5DB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200" name="Picture 18" descr="1-3-2 molecule">
                <a:extLst>
                  <a:ext uri="{FF2B5EF4-FFF2-40B4-BE49-F238E27FC236}">
                    <a16:creationId xmlns:a16="http://schemas.microsoft.com/office/drawing/2014/main" id="{AC5C1434-5A57-35B4-5A29-B62B8499BD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1" name="グループ化 56">
              <a:extLst>
                <a:ext uri="{FF2B5EF4-FFF2-40B4-BE49-F238E27FC236}">
                  <a16:creationId xmlns:a16="http://schemas.microsoft.com/office/drawing/2014/main" id="{DDD85CA0-6752-6DC5-3EB2-468E6A5E5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3267" y="5549876"/>
              <a:ext cx="513856" cy="430844"/>
              <a:chOff x="5221300" y="5579290"/>
              <a:chExt cx="513856" cy="430844"/>
            </a:xfrm>
          </p:grpSpPr>
          <p:pic>
            <p:nvPicPr>
              <p:cNvPr id="47193" name="Picture 18" descr="1-3-2 molecule">
                <a:extLst>
                  <a:ext uri="{FF2B5EF4-FFF2-40B4-BE49-F238E27FC236}">
                    <a16:creationId xmlns:a16="http://schemas.microsoft.com/office/drawing/2014/main" id="{8BCAA919-D1B3-B233-8E40-10391CB24D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4" name="Picture 18" descr="1-3-2 molecule">
                <a:extLst>
                  <a:ext uri="{FF2B5EF4-FFF2-40B4-BE49-F238E27FC236}">
                    <a16:creationId xmlns:a16="http://schemas.microsoft.com/office/drawing/2014/main" id="{28121BEA-CE8F-FDC7-7BBB-3864320B1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5" name="Picture 18" descr="1-3-2 molecule">
                <a:extLst>
                  <a:ext uri="{FF2B5EF4-FFF2-40B4-BE49-F238E27FC236}">
                    <a16:creationId xmlns:a16="http://schemas.microsoft.com/office/drawing/2014/main" id="{0E855A2B-5A5B-9BDF-6C58-4D40EAFAE7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6" name="Picture 18" descr="1-3-2 molecule">
                <a:extLst>
                  <a:ext uri="{FF2B5EF4-FFF2-40B4-BE49-F238E27FC236}">
                    <a16:creationId xmlns:a16="http://schemas.microsoft.com/office/drawing/2014/main" id="{A7769A06-A3DC-D1B2-692F-1C347D26ED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2" name="グループ化 61">
              <a:extLst>
                <a:ext uri="{FF2B5EF4-FFF2-40B4-BE49-F238E27FC236}">
                  <a16:creationId xmlns:a16="http://schemas.microsoft.com/office/drawing/2014/main" id="{1E9804C2-0493-57A0-EBB1-B07DE0038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2851" y="5488665"/>
              <a:ext cx="513856" cy="430844"/>
              <a:chOff x="5221300" y="5579290"/>
              <a:chExt cx="513856" cy="430844"/>
            </a:xfrm>
          </p:grpSpPr>
          <p:pic>
            <p:nvPicPr>
              <p:cNvPr id="47189" name="Picture 18" descr="1-3-2 molecule">
                <a:extLst>
                  <a:ext uri="{FF2B5EF4-FFF2-40B4-BE49-F238E27FC236}">
                    <a16:creationId xmlns:a16="http://schemas.microsoft.com/office/drawing/2014/main" id="{38979BA5-A866-5B07-FC1E-AC2A30157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0" name="Picture 18" descr="1-3-2 molecule">
                <a:extLst>
                  <a:ext uri="{FF2B5EF4-FFF2-40B4-BE49-F238E27FC236}">
                    <a16:creationId xmlns:a16="http://schemas.microsoft.com/office/drawing/2014/main" id="{C90C2450-CC36-AF80-D2FD-4582A5D92B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1" name="Picture 18" descr="1-3-2 molecule">
                <a:extLst>
                  <a:ext uri="{FF2B5EF4-FFF2-40B4-BE49-F238E27FC236}">
                    <a16:creationId xmlns:a16="http://schemas.microsoft.com/office/drawing/2014/main" id="{89DCF416-7A11-1379-2AFE-637D265B94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92" name="Picture 18" descr="1-3-2 molecule">
                <a:extLst>
                  <a:ext uri="{FF2B5EF4-FFF2-40B4-BE49-F238E27FC236}">
                    <a16:creationId xmlns:a16="http://schemas.microsoft.com/office/drawing/2014/main" id="{272B9F85-8589-3882-FE03-D424F48E7E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3" name="グループ化 66">
              <a:extLst>
                <a:ext uri="{FF2B5EF4-FFF2-40B4-BE49-F238E27FC236}">
                  <a16:creationId xmlns:a16="http://schemas.microsoft.com/office/drawing/2014/main" id="{829132F8-B6BB-1A3B-432E-57B89CCD5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4311" y="5414170"/>
              <a:ext cx="513856" cy="430844"/>
              <a:chOff x="5221300" y="5579290"/>
              <a:chExt cx="513856" cy="430844"/>
            </a:xfrm>
          </p:grpSpPr>
          <p:pic>
            <p:nvPicPr>
              <p:cNvPr id="47185" name="Picture 18" descr="1-3-2 molecule">
                <a:extLst>
                  <a:ext uri="{FF2B5EF4-FFF2-40B4-BE49-F238E27FC236}">
                    <a16:creationId xmlns:a16="http://schemas.microsoft.com/office/drawing/2014/main" id="{6480FFFC-A70B-554D-ACFA-50694AA441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6" name="Picture 18" descr="1-3-2 molecule">
                <a:extLst>
                  <a:ext uri="{FF2B5EF4-FFF2-40B4-BE49-F238E27FC236}">
                    <a16:creationId xmlns:a16="http://schemas.microsoft.com/office/drawing/2014/main" id="{251C84D2-8F6A-14B0-DD01-8895B4EC7B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7" name="Picture 18" descr="1-3-2 molecule">
                <a:extLst>
                  <a:ext uri="{FF2B5EF4-FFF2-40B4-BE49-F238E27FC236}">
                    <a16:creationId xmlns:a16="http://schemas.microsoft.com/office/drawing/2014/main" id="{44CBB803-73BF-48F3-4B00-7815A235E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8" name="Picture 18" descr="1-3-2 molecule">
                <a:extLst>
                  <a:ext uri="{FF2B5EF4-FFF2-40B4-BE49-F238E27FC236}">
                    <a16:creationId xmlns:a16="http://schemas.microsoft.com/office/drawing/2014/main" id="{3333704E-8E4F-ECFB-3C50-9C74C0F08C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4" name="グループ化 71">
              <a:extLst>
                <a:ext uri="{FF2B5EF4-FFF2-40B4-BE49-F238E27FC236}">
                  <a16:creationId xmlns:a16="http://schemas.microsoft.com/office/drawing/2014/main" id="{B5A96214-CCA3-34C7-8B27-1461AB82B3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8118" y="5506606"/>
              <a:ext cx="513856" cy="430844"/>
              <a:chOff x="5221300" y="5579290"/>
              <a:chExt cx="513856" cy="430844"/>
            </a:xfrm>
          </p:grpSpPr>
          <p:pic>
            <p:nvPicPr>
              <p:cNvPr id="47181" name="Picture 18" descr="1-3-2 molecule">
                <a:extLst>
                  <a:ext uri="{FF2B5EF4-FFF2-40B4-BE49-F238E27FC236}">
                    <a16:creationId xmlns:a16="http://schemas.microsoft.com/office/drawing/2014/main" id="{AAC56377-9B09-6011-AC06-FB2B3178A2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2" name="Picture 18" descr="1-3-2 molecule">
                <a:extLst>
                  <a:ext uri="{FF2B5EF4-FFF2-40B4-BE49-F238E27FC236}">
                    <a16:creationId xmlns:a16="http://schemas.microsoft.com/office/drawing/2014/main" id="{BC8C1D1F-0F79-D7C9-3A64-7F19B1FE38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3" name="Picture 18" descr="1-3-2 molecule">
                <a:extLst>
                  <a:ext uri="{FF2B5EF4-FFF2-40B4-BE49-F238E27FC236}">
                    <a16:creationId xmlns:a16="http://schemas.microsoft.com/office/drawing/2014/main" id="{2A2B436E-7E55-6F11-E81B-F93A6E3F8B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4" name="Picture 18" descr="1-3-2 molecule">
                <a:extLst>
                  <a:ext uri="{FF2B5EF4-FFF2-40B4-BE49-F238E27FC236}">
                    <a16:creationId xmlns:a16="http://schemas.microsoft.com/office/drawing/2014/main" id="{F97C8E09-7059-7DE2-E864-43164F8845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5" name="グループ化 76">
              <a:extLst>
                <a:ext uri="{FF2B5EF4-FFF2-40B4-BE49-F238E27FC236}">
                  <a16:creationId xmlns:a16="http://schemas.microsoft.com/office/drawing/2014/main" id="{BC0EACB9-2055-BBE2-8F8D-9896FE87289A}"/>
                </a:ext>
              </a:extLst>
            </p:cNvPr>
            <p:cNvGrpSpPr>
              <a:grpSpLocks/>
            </p:cNvGrpSpPr>
            <p:nvPr/>
          </p:nvGrpSpPr>
          <p:grpSpPr bwMode="auto">
            <a:xfrm rot="4605856">
              <a:off x="4378020" y="5452309"/>
              <a:ext cx="513856" cy="430844"/>
              <a:chOff x="5221300" y="5579290"/>
              <a:chExt cx="513856" cy="430844"/>
            </a:xfrm>
          </p:grpSpPr>
          <p:pic>
            <p:nvPicPr>
              <p:cNvPr id="47177" name="Picture 18" descr="1-3-2 molecule">
                <a:extLst>
                  <a:ext uri="{FF2B5EF4-FFF2-40B4-BE49-F238E27FC236}">
                    <a16:creationId xmlns:a16="http://schemas.microsoft.com/office/drawing/2014/main" id="{93346CF6-9EF2-D9EE-F305-EC0FE8C3DB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8" name="Picture 18" descr="1-3-2 molecule">
                <a:extLst>
                  <a:ext uri="{FF2B5EF4-FFF2-40B4-BE49-F238E27FC236}">
                    <a16:creationId xmlns:a16="http://schemas.microsoft.com/office/drawing/2014/main" id="{E5A9DF4C-4C1D-F4F1-7577-A1AFA15C32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9" name="Picture 18" descr="1-3-2 molecule">
                <a:extLst>
                  <a:ext uri="{FF2B5EF4-FFF2-40B4-BE49-F238E27FC236}">
                    <a16:creationId xmlns:a16="http://schemas.microsoft.com/office/drawing/2014/main" id="{0F09669C-FDBB-5FEB-954D-F918CDB9B8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80" name="Picture 18" descr="1-3-2 molecule">
                <a:extLst>
                  <a:ext uri="{FF2B5EF4-FFF2-40B4-BE49-F238E27FC236}">
                    <a16:creationId xmlns:a16="http://schemas.microsoft.com/office/drawing/2014/main" id="{F8AF2A25-D3B5-D4F5-2942-B85051FD77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6" name="グループ化 81">
              <a:extLst>
                <a:ext uri="{FF2B5EF4-FFF2-40B4-BE49-F238E27FC236}">
                  <a16:creationId xmlns:a16="http://schemas.microsoft.com/office/drawing/2014/main" id="{408309B7-0C65-F677-E3D1-23BCEA6430B4}"/>
                </a:ext>
              </a:extLst>
            </p:cNvPr>
            <p:cNvGrpSpPr>
              <a:grpSpLocks/>
            </p:cNvGrpSpPr>
            <p:nvPr/>
          </p:nvGrpSpPr>
          <p:grpSpPr bwMode="auto">
            <a:xfrm rot="2858449">
              <a:off x="2130860" y="5445847"/>
              <a:ext cx="513856" cy="430844"/>
              <a:chOff x="5221300" y="5579290"/>
              <a:chExt cx="513856" cy="430844"/>
            </a:xfrm>
          </p:grpSpPr>
          <p:pic>
            <p:nvPicPr>
              <p:cNvPr id="47173" name="Picture 18" descr="1-3-2 molecule">
                <a:extLst>
                  <a:ext uri="{FF2B5EF4-FFF2-40B4-BE49-F238E27FC236}">
                    <a16:creationId xmlns:a16="http://schemas.microsoft.com/office/drawing/2014/main" id="{6754204D-7602-013D-07A1-685C95D3FC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4" name="Picture 18" descr="1-3-2 molecule">
                <a:extLst>
                  <a:ext uri="{FF2B5EF4-FFF2-40B4-BE49-F238E27FC236}">
                    <a16:creationId xmlns:a16="http://schemas.microsoft.com/office/drawing/2014/main" id="{893D53FB-15A0-2484-DF18-2EFFD88DBA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5" name="Picture 18" descr="1-3-2 molecule">
                <a:extLst>
                  <a:ext uri="{FF2B5EF4-FFF2-40B4-BE49-F238E27FC236}">
                    <a16:creationId xmlns:a16="http://schemas.microsoft.com/office/drawing/2014/main" id="{0C882E76-5556-82FD-22BA-E654ADFEC1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6" name="Picture 18" descr="1-3-2 molecule">
                <a:extLst>
                  <a:ext uri="{FF2B5EF4-FFF2-40B4-BE49-F238E27FC236}">
                    <a16:creationId xmlns:a16="http://schemas.microsoft.com/office/drawing/2014/main" id="{DA0CC347-13CC-914A-8514-9E57FD96E6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7" name="グループ化 86">
              <a:extLst>
                <a:ext uri="{FF2B5EF4-FFF2-40B4-BE49-F238E27FC236}">
                  <a16:creationId xmlns:a16="http://schemas.microsoft.com/office/drawing/2014/main" id="{637D6D88-443F-DAD9-5E0E-1635739D30F1}"/>
                </a:ext>
              </a:extLst>
            </p:cNvPr>
            <p:cNvGrpSpPr>
              <a:grpSpLocks/>
            </p:cNvGrpSpPr>
            <p:nvPr/>
          </p:nvGrpSpPr>
          <p:grpSpPr bwMode="auto">
            <a:xfrm rot="3869540">
              <a:off x="2404100" y="5493885"/>
              <a:ext cx="513856" cy="430844"/>
              <a:chOff x="5221300" y="5579290"/>
              <a:chExt cx="513856" cy="430844"/>
            </a:xfrm>
          </p:grpSpPr>
          <p:pic>
            <p:nvPicPr>
              <p:cNvPr id="47169" name="Picture 18" descr="1-3-2 molecule">
                <a:extLst>
                  <a:ext uri="{FF2B5EF4-FFF2-40B4-BE49-F238E27FC236}">
                    <a16:creationId xmlns:a16="http://schemas.microsoft.com/office/drawing/2014/main" id="{373C6846-55EF-0BA3-B3AA-1DF918D356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0" name="Picture 18" descr="1-3-2 molecule">
                <a:extLst>
                  <a:ext uri="{FF2B5EF4-FFF2-40B4-BE49-F238E27FC236}">
                    <a16:creationId xmlns:a16="http://schemas.microsoft.com/office/drawing/2014/main" id="{7A7A839E-91B2-C2F8-0D39-1F08153B91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1" name="Picture 18" descr="1-3-2 molecule">
                <a:extLst>
                  <a:ext uri="{FF2B5EF4-FFF2-40B4-BE49-F238E27FC236}">
                    <a16:creationId xmlns:a16="http://schemas.microsoft.com/office/drawing/2014/main" id="{31ECB080-B37F-C99C-FB82-3868FC158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72" name="Picture 18" descr="1-3-2 molecule">
                <a:extLst>
                  <a:ext uri="{FF2B5EF4-FFF2-40B4-BE49-F238E27FC236}">
                    <a16:creationId xmlns:a16="http://schemas.microsoft.com/office/drawing/2014/main" id="{CFF0FFBC-6033-3451-F016-B0F9AF63C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8" name="グループ化 91">
              <a:extLst>
                <a:ext uri="{FF2B5EF4-FFF2-40B4-BE49-F238E27FC236}">
                  <a16:creationId xmlns:a16="http://schemas.microsoft.com/office/drawing/2014/main" id="{C553111F-5ECB-B7FF-BEC3-5BA154451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1571" y="5469127"/>
              <a:ext cx="513856" cy="430844"/>
              <a:chOff x="5221300" y="5579290"/>
              <a:chExt cx="513856" cy="430844"/>
            </a:xfrm>
          </p:grpSpPr>
          <p:pic>
            <p:nvPicPr>
              <p:cNvPr id="47165" name="Picture 18" descr="1-3-2 molecule">
                <a:extLst>
                  <a:ext uri="{FF2B5EF4-FFF2-40B4-BE49-F238E27FC236}">
                    <a16:creationId xmlns:a16="http://schemas.microsoft.com/office/drawing/2014/main" id="{FE02865A-6B45-2E0B-A57E-379938B146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6" name="Picture 18" descr="1-3-2 molecule">
                <a:extLst>
                  <a:ext uri="{FF2B5EF4-FFF2-40B4-BE49-F238E27FC236}">
                    <a16:creationId xmlns:a16="http://schemas.microsoft.com/office/drawing/2014/main" id="{70074CF0-3351-D721-31E6-46E0B8829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7" name="Picture 18" descr="1-3-2 molecule">
                <a:extLst>
                  <a:ext uri="{FF2B5EF4-FFF2-40B4-BE49-F238E27FC236}">
                    <a16:creationId xmlns:a16="http://schemas.microsoft.com/office/drawing/2014/main" id="{29FB6053-75F1-6C93-C164-29D3F5AAD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8" name="Picture 18" descr="1-3-2 molecule">
                <a:extLst>
                  <a:ext uri="{FF2B5EF4-FFF2-40B4-BE49-F238E27FC236}">
                    <a16:creationId xmlns:a16="http://schemas.microsoft.com/office/drawing/2014/main" id="{446EB9B5-5D52-B57B-C03E-637B04BA6F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49" name="グループ化 96">
              <a:extLst>
                <a:ext uri="{FF2B5EF4-FFF2-40B4-BE49-F238E27FC236}">
                  <a16:creationId xmlns:a16="http://schemas.microsoft.com/office/drawing/2014/main" id="{4A19389A-CC53-4BC6-F492-6698D6A7250C}"/>
                </a:ext>
              </a:extLst>
            </p:cNvPr>
            <p:cNvGrpSpPr>
              <a:grpSpLocks/>
            </p:cNvGrpSpPr>
            <p:nvPr/>
          </p:nvGrpSpPr>
          <p:grpSpPr bwMode="auto">
            <a:xfrm rot="-2292136">
              <a:off x="2936806" y="5470159"/>
              <a:ext cx="513856" cy="430844"/>
              <a:chOff x="5221300" y="5579290"/>
              <a:chExt cx="513856" cy="430844"/>
            </a:xfrm>
          </p:grpSpPr>
          <p:pic>
            <p:nvPicPr>
              <p:cNvPr id="47161" name="Picture 18" descr="1-3-2 molecule">
                <a:extLst>
                  <a:ext uri="{FF2B5EF4-FFF2-40B4-BE49-F238E27FC236}">
                    <a16:creationId xmlns:a16="http://schemas.microsoft.com/office/drawing/2014/main" id="{8187B49E-1FD6-5F20-EF77-7546E370AB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2" name="Picture 18" descr="1-3-2 molecule">
                <a:extLst>
                  <a:ext uri="{FF2B5EF4-FFF2-40B4-BE49-F238E27FC236}">
                    <a16:creationId xmlns:a16="http://schemas.microsoft.com/office/drawing/2014/main" id="{4CBA0F5D-90A6-8BE8-8442-FA5E7A070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3" name="Picture 18" descr="1-3-2 molecule">
                <a:extLst>
                  <a:ext uri="{FF2B5EF4-FFF2-40B4-BE49-F238E27FC236}">
                    <a16:creationId xmlns:a16="http://schemas.microsoft.com/office/drawing/2014/main" id="{33F07F79-4BB8-CD35-4C7E-151F410C7C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4" name="Picture 18" descr="1-3-2 molecule">
                <a:extLst>
                  <a:ext uri="{FF2B5EF4-FFF2-40B4-BE49-F238E27FC236}">
                    <a16:creationId xmlns:a16="http://schemas.microsoft.com/office/drawing/2014/main" id="{08AD610D-04E3-508B-04DE-797C2ECD3D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0" name="グループ化 101">
              <a:extLst>
                <a:ext uri="{FF2B5EF4-FFF2-40B4-BE49-F238E27FC236}">
                  <a16:creationId xmlns:a16="http://schemas.microsoft.com/office/drawing/2014/main" id="{65D6A0B5-5544-162E-A54E-ED6DC3AFCB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242" y="5506606"/>
              <a:ext cx="513856" cy="430844"/>
              <a:chOff x="5221300" y="5579290"/>
              <a:chExt cx="513856" cy="430844"/>
            </a:xfrm>
          </p:grpSpPr>
          <p:pic>
            <p:nvPicPr>
              <p:cNvPr id="47157" name="Picture 18" descr="1-3-2 molecule">
                <a:extLst>
                  <a:ext uri="{FF2B5EF4-FFF2-40B4-BE49-F238E27FC236}">
                    <a16:creationId xmlns:a16="http://schemas.microsoft.com/office/drawing/2014/main" id="{605BF39F-F186-CD94-A5A7-FB566B11B3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58" name="Picture 18" descr="1-3-2 molecule">
                <a:extLst>
                  <a:ext uri="{FF2B5EF4-FFF2-40B4-BE49-F238E27FC236}">
                    <a16:creationId xmlns:a16="http://schemas.microsoft.com/office/drawing/2014/main" id="{E2700CD8-558A-E602-97A5-0BEDAEE6FB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59" name="Picture 18" descr="1-3-2 molecule">
                <a:extLst>
                  <a:ext uri="{FF2B5EF4-FFF2-40B4-BE49-F238E27FC236}">
                    <a16:creationId xmlns:a16="http://schemas.microsoft.com/office/drawing/2014/main" id="{F39DB6C5-7708-F143-3214-8BC808DFF9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60" name="Picture 18" descr="1-3-2 molecule">
                <a:extLst>
                  <a:ext uri="{FF2B5EF4-FFF2-40B4-BE49-F238E27FC236}">
                    <a16:creationId xmlns:a16="http://schemas.microsoft.com/office/drawing/2014/main" id="{95F5C257-88A5-69CD-DEC0-57B9FA812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51" name="グループ化 106">
              <a:extLst>
                <a:ext uri="{FF2B5EF4-FFF2-40B4-BE49-F238E27FC236}">
                  <a16:creationId xmlns:a16="http://schemas.microsoft.com/office/drawing/2014/main" id="{23D93DA8-C96A-03EC-14B7-54DB63C68624}"/>
                </a:ext>
              </a:extLst>
            </p:cNvPr>
            <p:cNvGrpSpPr>
              <a:grpSpLocks/>
            </p:cNvGrpSpPr>
            <p:nvPr/>
          </p:nvGrpSpPr>
          <p:grpSpPr bwMode="auto">
            <a:xfrm rot="3397657">
              <a:off x="432033" y="5506249"/>
              <a:ext cx="513856" cy="430844"/>
              <a:chOff x="5221300" y="5579290"/>
              <a:chExt cx="513856" cy="430844"/>
            </a:xfrm>
          </p:grpSpPr>
          <p:pic>
            <p:nvPicPr>
              <p:cNvPr id="47153" name="Picture 18" descr="1-3-2 molecule">
                <a:extLst>
                  <a:ext uri="{FF2B5EF4-FFF2-40B4-BE49-F238E27FC236}">
                    <a16:creationId xmlns:a16="http://schemas.microsoft.com/office/drawing/2014/main" id="{A0872239-452A-3D50-C796-3FE8FDC446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54" name="Picture 18" descr="1-3-2 molecule">
                <a:extLst>
                  <a:ext uri="{FF2B5EF4-FFF2-40B4-BE49-F238E27FC236}">
                    <a16:creationId xmlns:a16="http://schemas.microsoft.com/office/drawing/2014/main" id="{B5CF043A-138D-B403-7CBD-B7AF553556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221914" y="55857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55" name="Picture 18" descr="1-3-2 molecule">
                <a:extLst>
                  <a:ext uri="{FF2B5EF4-FFF2-40B4-BE49-F238E27FC236}">
                    <a16:creationId xmlns:a16="http://schemas.microsoft.com/office/drawing/2014/main" id="{B1DD9F03-3D77-E04F-C7D4-476B198A87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374314" y="5738108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56" name="Picture 18" descr="1-3-2 molecule">
                <a:extLst>
                  <a:ext uri="{FF2B5EF4-FFF2-40B4-BE49-F238E27FC236}">
                    <a16:creationId xmlns:a16="http://schemas.microsoft.com/office/drawing/2014/main" id="{D21C7865-1045-3305-A9F2-109E7572DB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40672">
                <a:off x="5463130" y="5578676"/>
                <a:ext cx="271412" cy="272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152" name="テキスト ボックス 123">
              <a:extLst>
                <a:ext uri="{FF2B5EF4-FFF2-40B4-BE49-F238E27FC236}">
                  <a16:creationId xmlns:a16="http://schemas.microsoft.com/office/drawing/2014/main" id="{FF88D342-1281-A60F-323C-D69CD2FE4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6465" y="6375086"/>
              <a:ext cx="2547889" cy="48556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200" b="1">
                  <a:solidFill>
                    <a:srgbClr val="000066"/>
                  </a:solidFill>
                  <a:latin typeface="Arial Nova" panose="020B0504020202020204" pitchFamily="34" charset="0"/>
                </a:rPr>
                <a:t>hydrophilic</a:t>
              </a:r>
              <a:endParaRPr lang="ja-JP" altLang="en-US" sz="2200" b="1">
                <a:solidFill>
                  <a:srgbClr val="000066"/>
                </a:solidFill>
                <a:latin typeface="Arial Nova" panose="020B0504020202020204" pitchFamily="34" charset="0"/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1AFA9BE-6703-CCF5-D3E7-964D36437ACA}"/>
              </a:ext>
            </a:extLst>
          </p:cNvPr>
          <p:cNvSpPr/>
          <p:nvPr/>
        </p:nvSpPr>
        <p:spPr>
          <a:xfrm>
            <a:off x="106363" y="1085850"/>
            <a:ext cx="341312" cy="327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791BA619-E916-60B8-B5E4-3DAB84D637D0}"/>
              </a:ext>
            </a:extLst>
          </p:cNvPr>
          <p:cNvSpPr/>
          <p:nvPr/>
        </p:nvSpPr>
        <p:spPr>
          <a:xfrm>
            <a:off x="69850" y="3113088"/>
            <a:ext cx="341313" cy="327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7111" name="テキスト ボックス 5">
            <a:extLst>
              <a:ext uri="{FF2B5EF4-FFF2-40B4-BE49-F238E27FC236}">
                <a16:creationId xmlns:a16="http://schemas.microsoft.com/office/drawing/2014/main" id="{13D2E77C-5BA7-4467-E42D-1347EC4B6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30188"/>
            <a:ext cx="1535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80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47112" name="テキスト ボックス 8">
            <a:extLst>
              <a:ext uri="{FF2B5EF4-FFF2-40B4-BE49-F238E27FC236}">
                <a16:creationId xmlns:a16="http://schemas.microsoft.com/office/drawing/2014/main" id="{91D42073-3658-2B99-930B-039BD15C3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33375"/>
            <a:ext cx="3457575" cy="369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800">
              <a:solidFill>
                <a:srgbClr val="000066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ja-JP" altLang="en-US" sz="80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47113" name="図 113">
            <a:extLst>
              <a:ext uri="{FF2B5EF4-FFF2-40B4-BE49-F238E27FC236}">
                <a16:creationId xmlns:a16="http://schemas.microsoft.com/office/drawing/2014/main" id="{FC37D900-F18C-A31D-C48C-2190A8E0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069975"/>
            <a:ext cx="4926013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テキスト ボックス 114">
            <a:extLst>
              <a:ext uri="{FF2B5EF4-FFF2-40B4-BE49-F238E27FC236}">
                <a16:creationId xmlns:a16="http://schemas.microsoft.com/office/drawing/2014/main" id="{0AFE2854-5A3E-F0AA-71FF-F8B391B67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350" y="1127125"/>
            <a:ext cx="1631950" cy="3683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66"/>
                </a:solidFill>
                <a:latin typeface="Arial Black" panose="020B0A04020102020204" pitchFamily="34" charset="0"/>
              </a:rPr>
              <a:t>hydrophilic</a:t>
            </a:r>
            <a:endParaRPr lang="ja-JP" altLang="en-US" sz="180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47115" name="テキスト ボックス 115">
            <a:extLst>
              <a:ext uri="{FF2B5EF4-FFF2-40B4-BE49-F238E27FC236}">
                <a16:creationId xmlns:a16="http://schemas.microsoft.com/office/drawing/2014/main" id="{633F3AD8-A0EA-841C-CFD9-59F2BE6A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503488"/>
            <a:ext cx="153987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66"/>
                </a:solidFill>
                <a:latin typeface="Franklin Gothic Medium" panose="020B0603020102020204" pitchFamily="34" charset="0"/>
              </a:rPr>
              <a:t>hyrdophopic</a:t>
            </a:r>
            <a:endParaRPr lang="ja-JP" altLang="en-US" sz="1800" b="1">
              <a:solidFill>
                <a:srgbClr val="000066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47116" name="Object 3">
            <a:extLst>
              <a:ext uri="{FF2B5EF4-FFF2-40B4-BE49-F238E27FC236}">
                <a16:creationId xmlns:a16="http://schemas.microsoft.com/office/drawing/2014/main" id="{2D150C02-1ADA-DBC0-C2A1-FD65657CB0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9588" y="4548188"/>
          <a:ext cx="5048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943636" imgH="2886478" progId="">
                  <p:embed/>
                </p:oleObj>
              </mc:Choice>
              <mc:Fallback>
                <p:oleObj r:id="rId6" imgW="2943636" imgH="2886478" progId="">
                  <p:embed/>
                  <p:pic>
                    <p:nvPicPr>
                      <p:cNvPr id="47116" name="Object 3">
                        <a:extLst>
                          <a:ext uri="{FF2B5EF4-FFF2-40B4-BE49-F238E27FC236}">
                            <a16:creationId xmlns:a16="http://schemas.microsoft.com/office/drawing/2014/main" id="{2D150C02-1ADA-DBC0-C2A1-FD65657CB0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9588" y="4548188"/>
                        <a:ext cx="50482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7" name="Object 4">
            <a:extLst>
              <a:ext uri="{FF2B5EF4-FFF2-40B4-BE49-F238E27FC236}">
                <a16:creationId xmlns:a16="http://schemas.microsoft.com/office/drawing/2014/main" id="{463EB227-4AEC-C5D3-5C19-91853D6654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5625" y="5573713"/>
          <a:ext cx="5048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3228571" imgH="3247619" progId="">
                  <p:embed/>
                </p:oleObj>
              </mc:Choice>
              <mc:Fallback>
                <p:oleObj r:id="rId8" imgW="3228571" imgH="3247619" progId="">
                  <p:embed/>
                  <p:pic>
                    <p:nvPicPr>
                      <p:cNvPr id="47117" name="Object 4">
                        <a:extLst>
                          <a:ext uri="{FF2B5EF4-FFF2-40B4-BE49-F238E27FC236}">
                            <a16:creationId xmlns:a16="http://schemas.microsoft.com/office/drawing/2014/main" id="{463EB227-4AEC-C5D3-5C19-91853D6654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5" y="5573713"/>
                        <a:ext cx="5048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8" name="テキスト ボックス 9">
            <a:extLst>
              <a:ext uri="{FF2B5EF4-FFF2-40B4-BE49-F238E27FC236}">
                <a16:creationId xmlns:a16="http://schemas.microsoft.com/office/drawing/2014/main" id="{047E88EC-4088-3A80-F64A-04281A769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3844925"/>
            <a:ext cx="5945188" cy="5238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00FF"/>
                </a:solidFill>
                <a:latin typeface="Franklin Gothic Medium" panose="020B0603020102020204" pitchFamily="34" charset="0"/>
              </a:rPr>
              <a:t>Cluster-associated filling mechanism</a:t>
            </a:r>
            <a:endParaRPr lang="ja-JP" altLang="en-US" sz="2800">
              <a:solidFill>
                <a:srgbClr val="0000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7119" name="テキスト ボックス 118">
            <a:extLst>
              <a:ext uri="{FF2B5EF4-FFF2-40B4-BE49-F238E27FC236}">
                <a16:creationId xmlns:a16="http://schemas.microsoft.com/office/drawing/2014/main" id="{66A0D6D8-E848-C4F3-F205-7DB1750F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7088"/>
            <a:ext cx="3603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80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47120" name="テキスト ボックス 120">
            <a:extLst>
              <a:ext uri="{FF2B5EF4-FFF2-40B4-BE49-F238E27FC236}">
                <a16:creationId xmlns:a16="http://schemas.microsoft.com/office/drawing/2014/main" id="{DC9A6B8B-BA9C-C4F9-18B4-F87568E0F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0"/>
            <a:ext cx="3603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80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47121" name="テキスト ボックス 3">
            <a:extLst>
              <a:ext uri="{FF2B5EF4-FFF2-40B4-BE49-F238E27FC236}">
                <a16:creationId xmlns:a16="http://schemas.microsoft.com/office/drawing/2014/main" id="{93400B90-28F9-371C-5C6A-390305837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25600" y="-20638"/>
            <a:ext cx="12149138" cy="10144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00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000" b="1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en-US" altLang="ja-JP" sz="3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Apparent Hydrophobic-Hydrophilic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3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Transformation</a:t>
            </a:r>
          </a:p>
        </p:txBody>
      </p:sp>
      <p:pic>
        <p:nvPicPr>
          <p:cNvPr id="47122" name="図 3">
            <a:extLst>
              <a:ext uri="{FF2B5EF4-FFF2-40B4-BE49-F238E27FC236}">
                <a16:creationId xmlns:a16="http://schemas.microsoft.com/office/drawing/2014/main" id="{C297D631-A529-7EAB-1ED4-10A96A14B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610100"/>
            <a:ext cx="40243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図 5">
            <a:extLst>
              <a:ext uri="{FF2B5EF4-FFF2-40B4-BE49-F238E27FC236}">
                <a16:creationId xmlns:a16="http://schemas.microsoft.com/office/drawing/2014/main" id="{F22902A2-CBBF-B8E9-2022-5B019AAE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233613"/>
            <a:ext cx="3432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テキスト ボックス 13">
            <a:extLst>
              <a:ext uri="{FF2B5EF4-FFF2-40B4-BE49-F238E27FC236}">
                <a16:creationId xmlns:a16="http://schemas.microsoft.com/office/drawing/2014/main" id="{3EC25783-D353-275C-82B3-3D18E3CA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2333625"/>
            <a:ext cx="284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66"/>
                </a:solidFill>
                <a:latin typeface="Arial Black" panose="020B0A04020102020204" pitchFamily="34" charset="0"/>
              </a:rPr>
              <a:t> </a:t>
            </a:r>
            <a:r>
              <a:rPr lang="en-US" altLang="ja-JP" sz="2000">
                <a:solidFill>
                  <a:srgbClr val="000066"/>
                </a:solidFill>
                <a:latin typeface="Franklin Gothic Medium" panose="020B0603020102020204" pitchFamily="34" charset="0"/>
              </a:rPr>
              <a:t>A water droplet</a:t>
            </a:r>
            <a:endParaRPr lang="ja-JP" altLang="en-US" sz="2000">
              <a:solidFill>
                <a:srgbClr val="000066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7125" name="テキスト ボックス 119">
            <a:extLst>
              <a:ext uri="{FF2B5EF4-FFF2-40B4-BE49-F238E27FC236}">
                <a16:creationId xmlns:a16="http://schemas.microsoft.com/office/drawing/2014/main" id="{125A4D1B-40DE-CD3C-E22D-DEC135A93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4308475"/>
            <a:ext cx="2787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66"/>
                </a:solidFill>
                <a:latin typeface="Franklin Gothic Medium" panose="020B0603020102020204" pitchFamily="34" charset="0"/>
                <a:ea typeface="HGｺﾞｼｯｸE" panose="020B0909000000000000" pitchFamily="49" charset="-128"/>
                <a:cs typeface="Franklin Gothic Medium" panose="020B0603020102020204" pitchFamily="34" charset="0"/>
              </a:rPr>
              <a:t>Carbon micropore</a:t>
            </a:r>
            <a:endParaRPr lang="ja-JP" altLang="en-US" sz="2400">
              <a:solidFill>
                <a:srgbClr val="000066"/>
              </a:solidFill>
              <a:latin typeface="Franklin Gothic Medium" panose="020B0603020102020204" pitchFamily="34" charset="0"/>
              <a:ea typeface="HGｺﾞｼｯｸE" panose="020B0909000000000000" pitchFamily="49" charset="-128"/>
              <a:cs typeface="Franklin Gothic Medium" panose="020B0603020102020204" pitchFamily="34" charset="0"/>
            </a:endParaRPr>
          </a:p>
        </p:txBody>
      </p:sp>
      <p:sp>
        <p:nvSpPr>
          <p:cNvPr id="47126" name="矢印: 右 6">
            <a:extLst>
              <a:ext uri="{FF2B5EF4-FFF2-40B4-BE49-F238E27FC236}">
                <a16:creationId xmlns:a16="http://schemas.microsoft.com/office/drawing/2014/main" id="{AA770552-D3A9-FAE7-97AD-EBCF5496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5043488"/>
            <a:ext cx="779462" cy="452437"/>
          </a:xfrm>
          <a:prstGeom prst="rightArrow">
            <a:avLst>
              <a:gd name="adj1" fmla="val 50000"/>
              <a:gd name="adj2" fmla="val 4995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endParaRPr lang="ja-JP" altLang="en-US" sz="80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47127" name="テキスト ボックス 119">
            <a:extLst>
              <a:ext uri="{FF2B5EF4-FFF2-40B4-BE49-F238E27FC236}">
                <a16:creationId xmlns:a16="http://schemas.microsoft.com/office/drawing/2014/main" id="{81BAFC01-301A-84FD-F869-8A6796BD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5" y="2800350"/>
            <a:ext cx="267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chemeClr val="bg1"/>
                </a:solidFill>
                <a:latin typeface="Franklin Gothic Medium" panose="020B0603020102020204" pitchFamily="34" charset="0"/>
                <a:ea typeface="HGｺﾞｼｯｸE" panose="020B0909000000000000" pitchFamily="49" charset="-128"/>
                <a:cs typeface="Franklin Gothic Medium" panose="020B0603020102020204" pitchFamily="34" charset="0"/>
              </a:rPr>
              <a:t>Carbon</a:t>
            </a:r>
            <a:endParaRPr lang="ja-JP" altLang="en-US" sz="2400">
              <a:solidFill>
                <a:schemeClr val="bg1"/>
              </a:solidFill>
              <a:latin typeface="Franklin Gothic Medium" panose="020B0603020102020204" pitchFamily="34" charset="0"/>
              <a:ea typeface="HGｺﾞｼｯｸE" panose="020B0909000000000000" pitchFamily="49" charset="-128"/>
              <a:cs typeface="Franklin Gothic Medium" panose="020B0603020102020204" pitchFamily="34" charset="0"/>
            </a:endParaRPr>
          </a:p>
        </p:txBody>
      </p:sp>
      <p:sp>
        <p:nvSpPr>
          <p:cNvPr id="47128" name="テキスト ボックス 52235">
            <a:extLst>
              <a:ext uri="{FF2B5EF4-FFF2-40B4-BE49-F238E27FC236}">
                <a16:creationId xmlns:a16="http://schemas.microsoft.com/office/drawing/2014/main" id="{57D42D18-96E9-1989-5049-BB3193D68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1792288"/>
            <a:ext cx="3416300" cy="4619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000066"/>
                </a:solidFill>
                <a:latin typeface="Arial Nova" panose="020B0504020202020204" pitchFamily="34" charset="0"/>
              </a:rPr>
              <a:t>Hydrophobic nature</a:t>
            </a:r>
            <a:endParaRPr lang="ja-JP" altLang="en-US" sz="2400" b="1">
              <a:solidFill>
                <a:srgbClr val="000066"/>
              </a:solidFill>
              <a:latin typeface="Arial Nova" panose="020B0504020202020204" pitchFamily="34" charset="0"/>
            </a:endParaRPr>
          </a:p>
        </p:txBody>
      </p:sp>
      <p:sp>
        <p:nvSpPr>
          <p:cNvPr id="47129" name="テキスト ボックス 12">
            <a:extLst>
              <a:ext uri="{FF2B5EF4-FFF2-40B4-BE49-F238E27FC236}">
                <a16:creationId xmlns:a16="http://schemas.microsoft.com/office/drawing/2014/main" id="{7833C59B-553D-1699-4917-E4435F0E9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8386"/>
            <a:ext cx="93406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T. </a:t>
            </a:r>
            <a:r>
              <a:rPr lang="en-US" altLang="ja-JP" sz="16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Ohba</a:t>
            </a:r>
            <a:r>
              <a:rPr lang="en-US" altLang="ja-JP" sz="1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b="1" i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et al. J. Amer. Chem. Soc. </a:t>
            </a:r>
            <a:r>
              <a:rPr lang="en-US" altLang="ja-JP" sz="1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(2004). </a:t>
            </a:r>
            <a:r>
              <a:rPr lang="en-US" altLang="ja-JP" sz="1600" b="1" i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Nano Lett</a:t>
            </a:r>
            <a:r>
              <a:rPr lang="en-US" altLang="ja-JP" sz="1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(2005) </a:t>
            </a:r>
            <a:r>
              <a:rPr lang="en-US" altLang="ja-JP" sz="1600" b="1" i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Nature Chem. </a:t>
            </a:r>
            <a:r>
              <a:rPr lang="en-US" altLang="ja-JP" sz="1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(2015)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9118"/>
            <a:ext cx="17381717" cy="106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30305" y="1056515"/>
            <a:ext cx="173817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-1543039" y="-214022"/>
            <a:ext cx="9201631" cy="14761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698500" algn="just">
              <a:lnSpc>
                <a:spcPct val="150000"/>
              </a:lnSpc>
              <a:spcAft>
                <a:spcPts val="0"/>
              </a:spcAft>
            </a:pPr>
            <a:endParaRPr lang="en-US" altLang="ja-JP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indent="698500" algn="just">
              <a:lnSpc>
                <a:spcPct val="150000"/>
              </a:lnSpc>
              <a:spcAft>
                <a:spcPts val="0"/>
              </a:spcAft>
            </a:pPr>
            <a:r>
              <a:rPr lang="en-US" altLang="ja-JP" dirty="0">
                <a:latin typeface="Times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r>
              <a:rPr lang="ja-JP" altLang="en-US" dirty="0">
                <a:latin typeface="Times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　　</a:t>
            </a:r>
            <a:r>
              <a:rPr lang="en-US" altLang="ja-JP" sz="2400" b="1" dirty="0">
                <a:solidFill>
                  <a:schemeClr val="tx1"/>
                </a:solidFill>
                <a:latin typeface="Franklin Gothic Medium" panose="020B06030201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Energy</a:t>
            </a:r>
            <a:r>
              <a:rPr lang="ja-JP" altLang="en-US" sz="2400" b="1" dirty="0">
                <a:solidFill>
                  <a:schemeClr val="tx1"/>
                </a:solidFill>
                <a:latin typeface="Franklin Gothic Medium" panose="020B06030201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2400" b="1" dirty="0">
                <a:solidFill>
                  <a:schemeClr val="tx1"/>
                </a:solidFill>
                <a:latin typeface="Franklin Gothic Medium" panose="020B06030201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Consumption </a:t>
            </a:r>
            <a:r>
              <a:rPr lang="en-US" altLang="ja-JP" sz="2400" dirty="0">
                <a:solidFill>
                  <a:schemeClr val="tx1"/>
                </a:solidFill>
                <a:latin typeface="Franklin Gothic Medium" panose="020B06030201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(BP Energy Outlook, 2018, p.14)</a:t>
            </a:r>
            <a:endParaRPr lang="ja-JP" altLang="ja-JP" sz="2400" dirty="0">
              <a:solidFill>
                <a:schemeClr val="tx1"/>
              </a:solidFill>
              <a:effectLst/>
              <a:latin typeface="Franklin Gothic Medium" panose="020B06030201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DDDC735-80E9-452B-8128-50CAD78908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99" y="1296712"/>
            <a:ext cx="5867442" cy="4799991"/>
          </a:xfrm>
          <a:prstGeom prst="rect">
            <a:avLst/>
          </a:prstGeom>
          <a:noFill/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FF8EEB-3CFB-41C4-A5BC-DDC56E359B19}"/>
              </a:ext>
            </a:extLst>
          </p:cNvPr>
          <p:cNvSpPr txBox="1"/>
          <p:nvPr/>
        </p:nvSpPr>
        <p:spPr>
          <a:xfrm>
            <a:off x="6761994" y="2015892"/>
            <a:ext cx="1392718" cy="646331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Renewable</a:t>
            </a:r>
          </a:p>
          <a:p>
            <a:r>
              <a:rPr kumimoji="1"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kumimoji="1"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DBF410-D5C7-4AF4-A27E-78F83C4FA4D8}"/>
              </a:ext>
            </a:extLst>
          </p:cNvPr>
          <p:cNvSpPr txBox="1"/>
          <p:nvPr/>
        </p:nvSpPr>
        <p:spPr>
          <a:xfrm>
            <a:off x="6797273" y="2748992"/>
            <a:ext cx="117554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endParaRPr kumimoji="1" lang="ja-JP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6389654-38D0-4996-9F1A-8EE888D46540}"/>
              </a:ext>
            </a:extLst>
          </p:cNvPr>
          <p:cNvSpPr txBox="1"/>
          <p:nvPr/>
        </p:nvSpPr>
        <p:spPr>
          <a:xfrm>
            <a:off x="6761994" y="3377918"/>
            <a:ext cx="14706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</a:t>
            </a:r>
            <a:endParaRPr kumimoji="1" lang="ja-JP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F330335-0251-45CE-B85D-445BAFBAE06E}"/>
              </a:ext>
            </a:extLst>
          </p:cNvPr>
          <p:cNvSpPr txBox="1"/>
          <p:nvPr/>
        </p:nvSpPr>
        <p:spPr>
          <a:xfrm>
            <a:off x="6887629" y="4150905"/>
            <a:ext cx="1200709" cy="369332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Oil, Coal</a:t>
            </a:r>
            <a:endParaRPr kumimoji="1"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矢印: 上 2">
            <a:extLst>
              <a:ext uri="{FF2B5EF4-FFF2-40B4-BE49-F238E27FC236}">
                <a16:creationId xmlns:a16="http://schemas.microsoft.com/office/drawing/2014/main" id="{5AF7EA07-BBAE-42EE-B193-EE3F066A28FC}"/>
              </a:ext>
            </a:extLst>
          </p:cNvPr>
          <p:cNvSpPr/>
          <p:nvPr/>
        </p:nvSpPr>
        <p:spPr bwMode="auto">
          <a:xfrm>
            <a:off x="6828166" y="1583524"/>
            <a:ext cx="1193365" cy="446814"/>
          </a:xfrm>
          <a:prstGeom prst="upArrow">
            <a:avLst/>
          </a:prstGeom>
          <a:solidFill>
            <a:srgbClr val="00FF99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808FBC-DE6D-44E7-A28C-81BC5BCF95B2}"/>
              </a:ext>
            </a:extLst>
          </p:cNvPr>
          <p:cNvSpPr txBox="1"/>
          <p:nvPr/>
        </p:nvSpPr>
        <p:spPr>
          <a:xfrm>
            <a:off x="-1" y="-420240"/>
            <a:ext cx="9201631" cy="120032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</a:p>
          <a:p>
            <a:r>
              <a:rPr lang="en-US" altLang="ja-JP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     </a:t>
            </a:r>
            <a:r>
              <a:rPr kumimoji="1" lang="en-US" altLang="ja-JP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Promotion of Renewable Energy Technologies</a:t>
            </a:r>
            <a:endParaRPr kumimoji="1" lang="ja-JP" altLang="en-US" sz="3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A15BBA-EC48-49C0-A205-D4239BC618B8}"/>
              </a:ext>
            </a:extLst>
          </p:cNvPr>
          <p:cNvSpPr txBox="1"/>
          <p:nvPr/>
        </p:nvSpPr>
        <p:spPr>
          <a:xfrm>
            <a:off x="7159023" y="4701588"/>
            <a:ext cx="1887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>
                <a:latin typeface="Arial Nova" panose="020B0504020202020204" pitchFamily="34" charset="0"/>
              </a:rPr>
              <a:t>Superefficient</a:t>
            </a:r>
          </a:p>
          <a:p>
            <a:r>
              <a:rPr kumimoji="1" lang="en-US" altLang="ja-JP" sz="1800" b="1" dirty="0">
                <a:latin typeface="Arial Nova" panose="020B0504020202020204" pitchFamily="34" charset="0"/>
              </a:rPr>
              <a:t>coal energy technology</a:t>
            </a:r>
            <a:endParaRPr kumimoji="1" lang="ja-JP" altLang="en-US" sz="1800" b="1" dirty="0">
              <a:latin typeface="Arial Nova" panose="020B05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917AD5-42B6-3FC2-72C7-D686912DC86C}"/>
              </a:ext>
            </a:extLst>
          </p:cNvPr>
          <p:cNvSpPr txBox="1"/>
          <p:nvPr/>
        </p:nvSpPr>
        <p:spPr>
          <a:xfrm>
            <a:off x="2147033" y="6208788"/>
            <a:ext cx="893527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b="1" kern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Nanoporous Materials for Gas Storage,</a:t>
            </a:r>
          </a:p>
          <a:p>
            <a:pPr lvl="0">
              <a:lnSpc>
                <a:spcPts val="1500"/>
              </a:lnSpc>
              <a:spcBef>
                <a:spcPts val="1200"/>
              </a:spcBef>
            </a:pPr>
            <a:r>
              <a:rPr lang="en-US" altLang="ja-JP" sz="1600" b="1" kern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   K. Kaneko and F. Rodriguez-Reinoso Eds</a:t>
            </a:r>
            <a:r>
              <a:rPr lang="en-US" altLang="ja-JP" sz="1600" b="1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.   </a:t>
            </a:r>
            <a:r>
              <a:rPr lang="en-US" altLang="ja-JP" sz="1600" b="1" kern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Springer, </a:t>
            </a:r>
            <a:r>
              <a:rPr lang="en-US" altLang="ja-JP" sz="16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JtpmlwQgmflrTimes-Roman"/>
              </a:rPr>
              <a:t>2019</a:t>
            </a:r>
            <a:endParaRPr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021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D17D92-D989-98DA-8861-779BF5A4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5" y="3733800"/>
            <a:ext cx="7772400" cy="1143000"/>
          </a:xfrm>
        </p:spPr>
        <p:txBody>
          <a:bodyPr wrap="square" anchor="ctr">
            <a:normAutofit/>
          </a:bodyPr>
          <a:lstStyle/>
          <a:p>
            <a:br>
              <a:rPr kumimoji="1" lang="en-US" altLang="ja-JP" sz="2000" dirty="0"/>
            </a:br>
            <a:r>
              <a:rPr kumimoji="1" lang="ja-JP" altLang="en-US" sz="2000" dirty="0"/>
              <a:t>コロイド・界面化学部会：</a:t>
            </a:r>
            <a:r>
              <a:rPr lang="ja-JP" altLang="en-US" sz="2000" dirty="0"/>
              <a:t>コロイド偉人館より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C56257-A407-0089-5393-3905D8DE50FF}"/>
              </a:ext>
            </a:extLst>
          </p:cNvPr>
          <p:cNvSpPr txBox="1"/>
          <p:nvPr/>
        </p:nvSpPr>
        <p:spPr>
          <a:xfrm>
            <a:off x="835479" y="5040086"/>
            <a:ext cx="6618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ゼオライトの吸着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特性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のパイオニア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Pioneering studies on zeolites</a:t>
            </a: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1948: 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第一回膠漆学討論会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CFC2102-AFE3-F250-2839-AB7E6B92D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" y="933184"/>
            <a:ext cx="8373644" cy="38105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0DD3011-F79E-815E-4016-8AC38485DA60}"/>
              </a:ext>
            </a:extLst>
          </p:cNvPr>
          <p:cNvSpPr txBox="1"/>
          <p:nvPr/>
        </p:nvSpPr>
        <p:spPr>
          <a:xfrm>
            <a:off x="261353" y="156150"/>
            <a:ext cx="9111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Professor J. Sameshima, Univ. of Tokyo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F5C103-D37B-820A-62A5-C253535CA346}"/>
              </a:ext>
            </a:extLst>
          </p:cNvPr>
          <p:cNvSpPr txBox="1"/>
          <p:nvPr/>
        </p:nvSpPr>
        <p:spPr>
          <a:xfrm>
            <a:off x="6124575" y="4343177"/>
            <a:ext cx="390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コロイド偉人館より</a:t>
            </a:r>
          </a:p>
        </p:txBody>
      </p:sp>
    </p:spTree>
    <p:extLst>
      <p:ext uri="{BB962C8B-B14F-4D97-AF65-F5344CB8AC3E}">
        <p14:creationId xmlns:p14="http://schemas.microsoft.com/office/powerpoint/2010/main" val="52208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正方形/長方形 1"/>
          <p:cNvSpPr>
            <a:spLocks noChangeArrowheads="1"/>
          </p:cNvSpPr>
          <p:nvPr/>
        </p:nvSpPr>
        <p:spPr bwMode="auto">
          <a:xfrm>
            <a:off x="-152237" y="2714420"/>
            <a:ext cx="9525000" cy="120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 Gothic Medium"/>
                <a:ea typeface="ＭＳ Ｐゴシック" pitchFamily="50" charset="-128"/>
                <a:cs typeface="Franklin Gothic Medium"/>
              </a:rPr>
              <a:t> 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Franklin Gothic Medium"/>
              <a:ea typeface="Arial Unicode MS" pitchFamily="50" charset="-128"/>
              <a:cs typeface="Franklin Gothic Medium"/>
            </a:endParaRPr>
          </a:p>
          <a:p>
            <a:pPr marL="0" marR="0" lvl="0" indent="0" algn="l" defTabSz="457200" rtl="0" eaLnBrk="1" fontAlgn="auto" latinLnBrk="0" hangingPunct="1">
              <a:lnSpc>
                <a:spcPts val="27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 Gothic Medium" pitchFamily="34" charset="0"/>
                <a:ea typeface="Arial Unicode MS" pitchFamily="50" charset="-128"/>
                <a:cs typeface="+mn-cs"/>
              </a:rPr>
              <a:t> 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46" y="534540"/>
            <a:ext cx="3027499" cy="63355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16567" y="6108235"/>
            <a:ext cx="37561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</a:rPr>
              <a:t>By D. S.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</a:rPr>
              <a:t>Sholl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</a:rPr>
              <a:t>, R.P. Lively,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</a:rPr>
              <a:t>  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</a:rPr>
              <a:t>Nature,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</a:rPr>
              <a:t> 2016, 532, 435.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60CB944-DF2A-4534-9E24-BAEE68185755}"/>
              </a:ext>
            </a:extLst>
          </p:cNvPr>
          <p:cNvSpPr txBox="1"/>
          <p:nvPr/>
        </p:nvSpPr>
        <p:spPr>
          <a:xfrm>
            <a:off x="-436418" y="-45385"/>
            <a:ext cx="9580418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  <a:cs typeface="+mn-cs"/>
              </a:rPr>
              <a:t>Energy for Separation of Chemicals   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  <a:cs typeface="+mn-cs"/>
              </a:rPr>
              <a:t> about 50 % of Total Energy Used in Industries 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B86C99-DD44-4883-A42B-559A3D6919B2}"/>
              </a:ext>
            </a:extLst>
          </p:cNvPr>
          <p:cNvSpPr txBox="1"/>
          <p:nvPr/>
        </p:nvSpPr>
        <p:spPr>
          <a:xfrm>
            <a:off x="3128792" y="2868308"/>
            <a:ext cx="1371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1x10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18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J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16DD20-7638-4C52-8F98-33F819BDC9E9}"/>
              </a:ext>
            </a:extLst>
          </p:cNvPr>
          <p:cNvSpPr txBox="1"/>
          <p:nvPr/>
        </p:nvSpPr>
        <p:spPr>
          <a:xfrm>
            <a:off x="4907573" y="3012754"/>
            <a:ext cx="389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Energy consumption by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Distillation, Drying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Evaporation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43EF84-553C-4228-BB25-B7FF67D3DB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0935" y="1019470"/>
            <a:ext cx="2476175" cy="165929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F21C770-6753-413D-A427-1868736505DB}"/>
              </a:ext>
            </a:extLst>
          </p:cNvPr>
          <p:cNvSpPr/>
          <p:nvPr/>
        </p:nvSpPr>
        <p:spPr>
          <a:xfrm>
            <a:off x="5754285" y="2714420"/>
            <a:ext cx="44934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http://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enko.co.jp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/product/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index.html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02E754-86DB-476A-92A9-6C40D59A0454}"/>
              </a:ext>
            </a:extLst>
          </p:cNvPr>
          <p:cNvSpPr txBox="1"/>
          <p:nvPr/>
        </p:nvSpPr>
        <p:spPr>
          <a:xfrm>
            <a:off x="4789586" y="4327481"/>
            <a:ext cx="4011062" cy="1569660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srgbClr val="0000FF"/>
                </a:solidFill>
                <a:latin typeface="Franklin Gothic Demi Cond" panose="020B07060304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Energy Saving Separation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srgbClr val="0000FF"/>
                </a:solidFill>
                <a:latin typeface="Franklin Gothic Demi Cond" panose="020B07060304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                           Technologies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 Gothic Demi Cond" panose="020B07060304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            Ad</a:t>
            </a:r>
            <a:r>
              <a:rPr lang="en-US" altLang="ja-JP" sz="2000" dirty="0">
                <a:solidFill>
                  <a:srgbClr val="0000FF"/>
                </a:solidFill>
                <a:latin typeface="Franklin Gothic Demi Cond" panose="020B07060304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sorption separation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 Gothic Demi Cond" panose="020B07060304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            Membrane</a:t>
            </a:r>
            <a:r>
              <a:rPr lang="en-US" altLang="ja-JP" sz="2000" dirty="0">
                <a:solidFill>
                  <a:srgbClr val="0000FF"/>
                </a:solidFill>
                <a:latin typeface="Franklin Gothic Demi Cond" panose="020B07060304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separation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Franklin Gothic Demi Cond" panose="020B07060304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11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矢印: 五方向 1361">
            <a:extLst>
              <a:ext uri="{FF2B5EF4-FFF2-40B4-BE49-F238E27FC236}">
                <a16:creationId xmlns:a16="http://schemas.microsoft.com/office/drawing/2014/main" id="{2F4A119E-361C-AA4D-AC69-FB06E735BA47}"/>
              </a:ext>
            </a:extLst>
          </p:cNvPr>
          <p:cNvSpPr/>
          <p:nvPr/>
        </p:nvSpPr>
        <p:spPr bwMode="auto">
          <a:xfrm rot="5400000">
            <a:off x="4721197" y="2087137"/>
            <a:ext cx="409000" cy="1891524"/>
          </a:xfrm>
          <a:prstGeom prst="homePlat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61" name="四角形: 角を丸くする 1360">
            <a:extLst>
              <a:ext uri="{FF2B5EF4-FFF2-40B4-BE49-F238E27FC236}">
                <a16:creationId xmlns:a16="http://schemas.microsoft.com/office/drawing/2014/main" id="{8FEA2D5C-B4C8-CD2A-F6C9-D0BA9267B8C6}"/>
              </a:ext>
            </a:extLst>
          </p:cNvPr>
          <p:cNvSpPr/>
          <p:nvPr/>
        </p:nvSpPr>
        <p:spPr bwMode="auto">
          <a:xfrm>
            <a:off x="1093412" y="5532246"/>
            <a:ext cx="7532548" cy="134369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52230" name="Picture 6">
            <a:extLst>
              <a:ext uri="{FF2B5EF4-FFF2-40B4-BE49-F238E27FC236}">
                <a16:creationId xmlns:a16="http://schemas.microsoft.com/office/drawing/2014/main" id="{E35E4E0F-7E46-41EC-8C39-DEA1350B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988" y="2859088"/>
            <a:ext cx="80406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Text Box 2">
            <a:extLst>
              <a:ext uri="{FF2B5EF4-FFF2-40B4-BE49-F238E27FC236}">
                <a16:creationId xmlns:a16="http://schemas.microsoft.com/office/drawing/2014/main" id="{5F6C7A55-6F9F-4B3E-8258-9E8CB2479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63039" y="1"/>
            <a:ext cx="11660188" cy="70788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Nanoporous Carbons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C28149-3815-4FF2-9DDA-BB3C1A5F10A5}"/>
              </a:ext>
            </a:extLst>
          </p:cNvPr>
          <p:cNvSpPr txBox="1"/>
          <p:nvPr/>
        </p:nvSpPr>
        <p:spPr>
          <a:xfrm>
            <a:off x="1627534" y="1541267"/>
            <a:ext cx="6515789" cy="4616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2531" dirty="0">
              <a:solidFill>
                <a:srgbClr val="000000"/>
              </a:solidFill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45" name="テキスト ボックス 30">
            <a:extLst>
              <a:ext uri="{FF2B5EF4-FFF2-40B4-BE49-F238E27FC236}">
                <a16:creationId xmlns:a16="http://schemas.microsoft.com/office/drawing/2014/main" id="{8046E3C3-4F81-4A74-9714-C3BCF4B94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966" y="4006722"/>
            <a:ext cx="3082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2400" dirty="0">
                <a:solidFill>
                  <a:schemeClr val="bg1"/>
                </a:solidFill>
                <a:latin typeface="Arial Black" panose="020B0A04020102020204" pitchFamily="34" charset="0"/>
              </a:rPr>
              <a:t>SWCNH</a:t>
            </a:r>
            <a:endParaRPr lang="ja-JP" alt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テキスト ボックス 30">
            <a:extLst>
              <a:ext uri="{FF2B5EF4-FFF2-40B4-BE49-F238E27FC236}">
                <a16:creationId xmlns:a16="http://schemas.microsoft.com/office/drawing/2014/main" id="{F6BA6F69-2FF1-4E69-ACD0-5DB958B2A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22" y="4022017"/>
            <a:ext cx="22968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2400" dirty="0">
                <a:solidFill>
                  <a:schemeClr val="bg1"/>
                </a:solidFill>
                <a:latin typeface="Arial Black" panose="020B0A04020102020204" pitchFamily="34" charset="0"/>
              </a:rPr>
              <a:t>Activated carbon :CDC</a:t>
            </a:r>
            <a:endParaRPr lang="ja-JP" alt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E8F8C17-40CD-4728-AB4A-35A325D870CC}"/>
              </a:ext>
            </a:extLst>
          </p:cNvPr>
          <p:cNvSpPr/>
          <p:nvPr/>
        </p:nvSpPr>
        <p:spPr bwMode="auto">
          <a:xfrm>
            <a:off x="-49099" y="6811267"/>
            <a:ext cx="10297714" cy="932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CD28272-BEE6-43D4-B544-BD02FA107E71}"/>
              </a:ext>
            </a:extLst>
          </p:cNvPr>
          <p:cNvSpPr/>
          <p:nvPr/>
        </p:nvSpPr>
        <p:spPr bwMode="auto">
          <a:xfrm>
            <a:off x="-23919" y="3717162"/>
            <a:ext cx="45719" cy="33253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1C07CB9-182B-42C3-B939-58B09CB3113C}"/>
              </a:ext>
            </a:extLst>
          </p:cNvPr>
          <p:cNvSpPr/>
          <p:nvPr/>
        </p:nvSpPr>
        <p:spPr bwMode="auto">
          <a:xfrm>
            <a:off x="9114618" y="3869562"/>
            <a:ext cx="45719" cy="33253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99E7B18-30E6-4025-8977-1F061CFD73D9}"/>
              </a:ext>
            </a:extLst>
          </p:cNvPr>
          <p:cNvSpPr/>
          <p:nvPr/>
        </p:nvSpPr>
        <p:spPr bwMode="auto">
          <a:xfrm>
            <a:off x="-2006696" y="3230419"/>
            <a:ext cx="2025504" cy="39876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CEAF2F-648D-4B66-B3D9-AD33CE9FA5C9}"/>
              </a:ext>
            </a:extLst>
          </p:cNvPr>
          <p:cNvSpPr/>
          <p:nvPr/>
        </p:nvSpPr>
        <p:spPr bwMode="auto">
          <a:xfrm>
            <a:off x="-129654" y="6868443"/>
            <a:ext cx="9641160" cy="3627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25DEE94-EEEF-44E4-8BC4-ABB7032ED020}"/>
              </a:ext>
            </a:extLst>
          </p:cNvPr>
          <p:cNvSpPr/>
          <p:nvPr/>
        </p:nvSpPr>
        <p:spPr bwMode="auto">
          <a:xfrm>
            <a:off x="6218413" y="3736738"/>
            <a:ext cx="2812774" cy="699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85283FA-91BD-7A1C-4E98-7C47608F2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294" y="852411"/>
            <a:ext cx="2671761" cy="148347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470CD1D-DDE6-4A14-233E-E70C13D4FB8C}"/>
              </a:ext>
            </a:extLst>
          </p:cNvPr>
          <p:cNvSpPr txBox="1"/>
          <p:nvPr/>
        </p:nvSpPr>
        <p:spPr>
          <a:xfrm>
            <a:off x="1043045" y="2417477"/>
            <a:ext cx="79881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  <a:latin typeface="Arial Nova" panose="020B0504020202020204" pitchFamily="34" charset="0"/>
              </a:rPr>
              <a:t>Intermittent renewable energy</a:t>
            </a:r>
            <a:r>
              <a:rPr kumimoji="1" lang="ja-JP" altLang="en-US" sz="2000" b="1" dirty="0">
                <a:solidFill>
                  <a:srgbClr val="0000FF"/>
                </a:solidFill>
                <a:latin typeface="Arial Nova" panose="020B0504020202020204" pitchFamily="34" charset="0"/>
              </a:rPr>
              <a:t>　</a:t>
            </a:r>
            <a:r>
              <a:rPr kumimoji="1" lang="en-US" altLang="ja-JP" sz="2000" b="1" dirty="0">
                <a:solidFill>
                  <a:srgbClr val="0000FF"/>
                </a:solidFill>
                <a:latin typeface="Arial Nova" panose="020B0504020202020204" pitchFamily="34" charset="0"/>
              </a:rPr>
              <a:t>Energy intensive separation</a:t>
            </a:r>
            <a:endParaRPr kumimoji="1" lang="ja-JP" altLang="en-US" sz="2000" b="1" dirty="0">
              <a:solidFill>
                <a:srgbClr val="0000FF"/>
              </a:solidFill>
              <a:latin typeface="Arial Nova" panose="020B0504020202020204" pitchFamily="34" charset="0"/>
            </a:endParaRPr>
          </a:p>
        </p:txBody>
      </p:sp>
      <p:sp>
        <p:nvSpPr>
          <p:cNvPr id="1356" name="テキスト ボックス 1355">
            <a:extLst>
              <a:ext uri="{FF2B5EF4-FFF2-40B4-BE49-F238E27FC236}">
                <a16:creationId xmlns:a16="http://schemas.microsoft.com/office/drawing/2014/main" id="{57074968-DDC7-8BFB-998E-999BCD73BA6C}"/>
              </a:ext>
            </a:extLst>
          </p:cNvPr>
          <p:cNvSpPr txBox="1"/>
          <p:nvPr/>
        </p:nvSpPr>
        <p:spPr>
          <a:xfrm>
            <a:off x="5366051" y="5624487"/>
            <a:ext cx="282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Energy</a:t>
            </a:r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friendly</a:t>
            </a:r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separation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7" name="正方形/長方形 1356">
            <a:extLst>
              <a:ext uri="{FF2B5EF4-FFF2-40B4-BE49-F238E27FC236}">
                <a16:creationId xmlns:a16="http://schemas.microsoft.com/office/drawing/2014/main" id="{719ED058-8778-3C6B-2DF4-31644E4C8CF0}"/>
              </a:ext>
            </a:extLst>
          </p:cNvPr>
          <p:cNvSpPr/>
          <p:nvPr/>
        </p:nvSpPr>
        <p:spPr bwMode="auto">
          <a:xfrm>
            <a:off x="1001677" y="751005"/>
            <a:ext cx="7598037" cy="2066582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359" name="図 1358">
            <a:extLst>
              <a:ext uri="{FF2B5EF4-FFF2-40B4-BE49-F238E27FC236}">
                <a16:creationId xmlns:a16="http://schemas.microsoft.com/office/drawing/2014/main" id="{328B0C12-1328-F49E-AF56-8A7E92B27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33" y="3206598"/>
            <a:ext cx="7744906" cy="1952898"/>
          </a:xfrm>
          <a:prstGeom prst="rect">
            <a:avLst/>
          </a:prstGeom>
        </p:spPr>
      </p:pic>
      <p:sp>
        <p:nvSpPr>
          <p:cNvPr id="1360" name="テキスト ボックス 1359">
            <a:extLst>
              <a:ext uri="{FF2B5EF4-FFF2-40B4-BE49-F238E27FC236}">
                <a16:creationId xmlns:a16="http://schemas.microsoft.com/office/drawing/2014/main" id="{810B895F-43BF-D8EA-3038-F9FE11391E0F}"/>
              </a:ext>
            </a:extLst>
          </p:cNvPr>
          <p:cNvSpPr txBox="1"/>
          <p:nvPr/>
        </p:nvSpPr>
        <p:spPr>
          <a:xfrm>
            <a:off x="1214713" y="5602372"/>
            <a:ext cx="39552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Energy storage</a:t>
            </a:r>
          </a:p>
          <a:p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Batteries, Capacitors</a:t>
            </a: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Adsorbents</a:t>
            </a:r>
            <a:endParaRPr kumimoji="1"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五方向 1">
            <a:extLst>
              <a:ext uri="{FF2B5EF4-FFF2-40B4-BE49-F238E27FC236}">
                <a16:creationId xmlns:a16="http://schemas.microsoft.com/office/drawing/2014/main" id="{3A646BA9-1650-82E8-BB11-0CD61EC63914}"/>
              </a:ext>
            </a:extLst>
          </p:cNvPr>
          <p:cNvSpPr/>
          <p:nvPr/>
        </p:nvSpPr>
        <p:spPr bwMode="auto">
          <a:xfrm rot="5400000">
            <a:off x="4673450" y="4423514"/>
            <a:ext cx="409000" cy="1891524"/>
          </a:xfrm>
          <a:prstGeom prst="homePlat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453AA6-CC6E-A8AB-2E5A-D7A436FCF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237" y="3424237"/>
            <a:ext cx="9526" cy="95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7339995-2941-4B02-FA79-1961378FB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051" y="863466"/>
            <a:ext cx="2429214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54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953338" y="0"/>
            <a:ext cx="10238015" cy="857250"/>
          </a:xfrm>
          <a:solidFill>
            <a:srgbClr val="21FF5E"/>
          </a:solidFill>
        </p:spPr>
        <p:txBody>
          <a:bodyPr/>
          <a:lstStyle/>
          <a:p>
            <a:r>
              <a:rPr kumimoji="1" lang="ja-JP" altLang="en-US" sz="3600" b="1" dirty="0">
                <a:solidFill>
                  <a:srgbClr val="0000CC"/>
                </a:solidFill>
                <a:latin typeface="Franklin Gothic Medium" panose="020B0603020102020204" pitchFamily="34" charset="0"/>
              </a:rPr>
              <a:t>　</a:t>
            </a:r>
            <a:r>
              <a:rPr kumimoji="1" lang="en-US" altLang="ja-JP" sz="3600" b="1" dirty="0">
                <a:solidFill>
                  <a:srgbClr val="0000CC"/>
                </a:solidFill>
                <a:latin typeface="Franklin Gothic Medium" panose="020B0603020102020204" pitchFamily="34" charset="0"/>
              </a:rPr>
              <a:t>Recent Topics on Carbon Nanostructures</a:t>
            </a:r>
            <a:endParaRPr kumimoji="1" lang="ja-JP" altLang="en-US" sz="3600" b="1" dirty="0">
              <a:solidFill>
                <a:srgbClr val="0000CC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5574" y="1172734"/>
            <a:ext cx="9338168" cy="595760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ja-JP" sz="9600" b="1" dirty="0">
                <a:latin typeface="Franklin Gothic Medium" panose="020B0603020102020204" pitchFamily="34" charset="0"/>
              </a:rPr>
              <a:t>Energy Storage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72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     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Partial breaking of Coulombic law   </a:t>
            </a: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Capacitors—storage</a:t>
            </a: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　  </a:t>
            </a:r>
            <a:r>
              <a:rPr lang="en-US" altLang="ja-JP" sz="72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 </a:t>
            </a:r>
            <a:r>
              <a:rPr lang="ja-JP" altLang="en-US" sz="72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　　　　　　</a:t>
            </a:r>
            <a:r>
              <a:rPr lang="ja-JP" altLang="en-US" sz="7200" b="1" i="1" dirty="0">
                <a:latin typeface="Franklin Gothic Medium" panose="020B0603020102020204" pitchFamily="34" charset="0"/>
              </a:rPr>
              <a:t>　</a:t>
            </a:r>
            <a:r>
              <a:rPr lang="en-US" altLang="ja-JP" sz="64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Nature Materials</a:t>
            </a:r>
            <a:r>
              <a:rPr lang="ja-JP" altLang="en-US" sz="64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6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（２０１７）</a:t>
            </a:r>
            <a:endParaRPr lang="en-US" altLang="ja-JP" sz="6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Ambient pressure storage of pressurized methane</a:t>
            </a: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</a:t>
            </a:r>
            <a:r>
              <a:rPr lang="ja-JP" altLang="en-US" sz="6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64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Nature Energy </a:t>
            </a:r>
            <a:r>
              <a:rPr lang="en-US" altLang="ja-JP" sz="6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(2025)              Long-range energy storage</a:t>
            </a: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 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Extremely safe</a:t>
            </a:r>
            <a:r>
              <a:rPr lang="ja-JP" altLang="en-US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energy storage route</a:t>
            </a:r>
            <a:endParaRPr lang="en-US" altLang="ja-JP" sz="7200" b="1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　　　　　　　</a:t>
            </a:r>
            <a:r>
              <a:rPr lang="ja-JP" altLang="en-US" sz="7200" b="1" dirty="0">
                <a:latin typeface="Franklin Gothic Medium" panose="020B0603020102020204" pitchFamily="34" charset="0"/>
              </a:rPr>
              <a:t>　</a:t>
            </a:r>
            <a:r>
              <a:rPr lang="ja-JP" altLang="en-US" sz="6400" b="1" dirty="0">
                <a:latin typeface="Franklin Gothic Medium" panose="020B0603020102020204" pitchFamily="34" charset="0"/>
              </a:rPr>
              <a:t>　</a:t>
            </a:r>
            <a:r>
              <a:rPr lang="en-US" altLang="ja-JP" sz="64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Nature Nanotechnology </a:t>
            </a:r>
            <a:r>
              <a:rPr lang="ja-JP" altLang="en-US" sz="6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（２０２４） </a:t>
            </a:r>
            <a:r>
              <a:rPr lang="en-US" altLang="ja-JP" sz="6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Mechanical energy</a:t>
            </a:r>
          </a:p>
          <a:p>
            <a:pPr marL="0" indent="0">
              <a:lnSpc>
                <a:spcPts val="1700"/>
              </a:lnSpc>
              <a:buNone/>
            </a:pPr>
            <a:endParaRPr lang="en-US" altLang="ja-JP" sz="6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6400" b="1" dirty="0">
                <a:latin typeface="Franklin Gothic Medium" panose="020B0603020102020204" pitchFamily="34" charset="0"/>
              </a:rPr>
              <a:t>　　　　　　　　　　　　</a:t>
            </a:r>
            <a:endParaRPr lang="en-US" altLang="ja-JP" sz="6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9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Separation</a:t>
            </a:r>
            <a:endParaRPr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Graphene-crystal interfaces induced membrane function</a:t>
            </a: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</a:t>
            </a:r>
            <a:r>
              <a:rPr lang="en-US" altLang="ja-JP" sz="72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Science Adv</a:t>
            </a:r>
            <a:r>
              <a:rPr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（２０２２）       </a:t>
            </a: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2D nanochannels</a:t>
            </a: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Hydrophobic confinement-induced water and ions separation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        </a:t>
            </a:r>
            <a:r>
              <a:rPr lang="en-US" altLang="ja-JP" sz="72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 J. Phys. Chem. C </a:t>
            </a: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(2024</a:t>
            </a:r>
            <a:r>
              <a:rPr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）　　</a:t>
            </a:r>
            <a:endParaRPr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</a:t>
            </a:r>
            <a:r>
              <a:rPr lang="en-US" altLang="ja-JP" sz="7200" b="1" baseline="-250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 </a:t>
            </a:r>
            <a:r>
              <a:rPr lang="en-US" altLang="ja-JP" sz="7200" b="1" dirty="0" err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phobicity</a:t>
            </a:r>
            <a:r>
              <a:rPr lang="en-US" altLang="ja-JP" sz="72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of graphene oxide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</a:t>
            </a:r>
            <a:r>
              <a:rPr lang="en-US" altLang="ja-JP" sz="72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Nature Comm. </a:t>
            </a: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(2024)</a:t>
            </a:r>
            <a:r>
              <a:rPr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ts val="1700"/>
              </a:lnSpc>
              <a:buNone/>
            </a:pPr>
            <a:r>
              <a:rPr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　　　　　　　</a:t>
            </a: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Preference in hydrogen bonding</a:t>
            </a:r>
            <a:r>
              <a:rPr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formation</a:t>
            </a:r>
          </a:p>
          <a:p>
            <a:pPr marL="0" indent="0">
              <a:lnSpc>
                <a:spcPts val="1700"/>
              </a:lnSpc>
              <a:buNone/>
            </a:pPr>
            <a:endParaRPr lang="en-US" altLang="ja-JP" sz="72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8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Sub-nanoscale in-solid space characterization 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8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         with</a:t>
            </a:r>
            <a:r>
              <a:rPr lang="ja-JP" altLang="en-US" sz="8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8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positroniums (0.1nm)  </a:t>
            </a:r>
            <a:r>
              <a:rPr lang="en-US" altLang="ja-JP" sz="6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Carbon (2025)</a:t>
            </a:r>
            <a:endParaRPr lang="en-US" altLang="ja-JP" sz="6400" b="1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ja-JP" altLang="en-US" sz="24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　　　　　　</a:t>
            </a:r>
            <a:endParaRPr lang="en-US" altLang="ja-JP" sz="2400" b="1" dirty="0">
              <a:solidFill>
                <a:srgbClr val="0000FF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24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24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kumimoji="1" lang="ja-JP" altLang="en-US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98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-957" y="-526257"/>
            <a:ext cx="9144001" cy="105251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Comic Sans MS" pitchFamily="66" charset="0"/>
              <a:ea typeface="Arial Unicode MS" pitchFamily="50" charset="-128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936625" y="-392367"/>
            <a:ext cx="7772400" cy="1143001"/>
          </a:xfrm>
        </p:spPr>
        <p:txBody>
          <a:bodyPr/>
          <a:lstStyle/>
          <a:p>
            <a:pPr algn="l" eaLnBrk="1" hangingPunct="1"/>
            <a:r>
              <a:rPr lang="en-US" altLang="ja-JP" sz="4000" b="1" dirty="0">
                <a:solidFill>
                  <a:srgbClr val="FFFFFF"/>
                </a:solidFill>
                <a:latin typeface="Franklin Gothic Medium" pitchFamily="34" charset="0"/>
              </a:rPr>
              <a:t>             </a:t>
            </a:r>
            <a:r>
              <a:rPr lang="en-US" altLang="ja-JP" sz="3200" b="1" dirty="0">
                <a:solidFill>
                  <a:srgbClr val="FFFFFF"/>
                </a:solidFill>
                <a:latin typeface="Franklin Gothic Medium" pitchFamily="34" charset="0"/>
              </a:rPr>
              <a:t>Collaborators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67469" y="526256"/>
            <a:ext cx="9009062" cy="623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3366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Shinshu University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   RISM: ARG:   Prof. H. Otsuka, Dr. A. Furuse,</a:t>
            </a:r>
            <a:r>
              <a:rPr lang="es-CL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Prof. H. Tanaka,  Dr. 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S. Wang, 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                 Dr. F. </a:t>
            </a:r>
            <a:r>
              <a:rPr lang="en-US" altLang="ja-JP" sz="18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Vallejos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-Burgos (</a:t>
            </a:r>
            <a:r>
              <a:rPr lang="en-US" altLang="ja-JP" sz="1800" dirty="0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USA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)</a:t>
            </a:r>
            <a:r>
              <a:rPr lang="es-CL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, Dr. R. Kukobat(</a:t>
            </a:r>
            <a:r>
              <a:rPr lang="es-CL" altLang="ja-JP" sz="1800" dirty="0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Bosnia-H</a:t>
            </a:r>
            <a:r>
              <a:rPr lang="es-CL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.)</a:t>
            </a:r>
            <a:r>
              <a:rPr lang="ja-JP" altLang="en-US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　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Y. Nagata</a:t>
            </a:r>
            <a:endParaRPr lang="es-CL" altLang="ja-JP" sz="1800" dirty="0">
              <a:latin typeface="Franklin Gothic Medium" panose="020B0603020102020204" pitchFamily="34" charset="0"/>
              <a:ea typeface="Arial Unicode MS" pitchFamily="50" charset="-128"/>
              <a:cs typeface="Arial" pitchFamily="34" charset="0"/>
            </a:endParaRPr>
          </a:p>
          <a:p>
            <a:pPr eaLnBrk="1" hangingPunct="1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s-CL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   Science: 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Prof. T. </a:t>
            </a:r>
            <a:r>
              <a:rPr lang="en-US" altLang="ja-JP" sz="18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Iiyama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,  Dr. R. Futamura, Y. Kawamata, K. Kubo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SzPct val="70000"/>
              <a:buNone/>
            </a:pP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   Eng. and Textile Eng. : Prof.</a:t>
            </a:r>
            <a:r>
              <a:rPr lang="ja-JP" altLang="en-US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T.</a:t>
            </a:r>
            <a:r>
              <a:rPr lang="ja-JP" altLang="en-US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Sakai, Prof. T. Hayashi,</a:t>
            </a:r>
            <a:r>
              <a:rPr lang="ja-JP" altLang="en-US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Dr. </a:t>
            </a:r>
            <a:r>
              <a:rPr lang="en-US" altLang="ja-JP" sz="18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K.Fujisawa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, Prof. Y. Hattori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SzPct val="70000"/>
              <a:buFontTx/>
              <a:buNone/>
            </a:pPr>
            <a:r>
              <a:rPr lang="en-US" altLang="ja-JP" sz="1700" b="1" dirty="0" err="1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Waseda</a:t>
            </a:r>
            <a:r>
              <a:rPr lang="en-US" altLang="ja-JP" sz="1700" b="1" dirty="0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University</a:t>
            </a:r>
            <a:r>
              <a:rPr lang="ja-JP" altLang="en-US" sz="1700" b="1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　</a:t>
            </a:r>
            <a:r>
              <a:rPr lang="en-US" altLang="ja-JP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Dr. M. Sakai,  Prof. M. </a:t>
            </a:r>
            <a:r>
              <a:rPr lang="en-US" altLang="ja-JP" sz="17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Matsukata</a:t>
            </a:r>
            <a:endParaRPr lang="en-US" altLang="ja-JP" sz="1700" dirty="0">
              <a:latin typeface="Franklin Gothic Medium" panose="020B0603020102020204" pitchFamily="34" charset="0"/>
              <a:ea typeface="Arial Unicode MS" pitchFamily="50" charset="-128"/>
              <a:cs typeface="Arial" pitchFamily="34" charset="0"/>
            </a:endParaRPr>
          </a:p>
          <a:p>
            <a:pPr eaLnBrk="1" hangingPunct="1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SzPct val="70000"/>
              <a:buFontTx/>
              <a:buNone/>
            </a:pPr>
            <a:r>
              <a:rPr lang="en-US" altLang="ja-JP" sz="1700" b="1" dirty="0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Nagasaki University     </a:t>
            </a:r>
            <a:r>
              <a:rPr lang="en-US" altLang="ja-JP" sz="17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Prof.K</a:t>
            </a:r>
            <a:r>
              <a:rPr lang="en-US" altLang="ja-JP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. </a:t>
            </a:r>
            <a:r>
              <a:rPr lang="en-US" altLang="ja-JP" sz="17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Urita</a:t>
            </a:r>
            <a:r>
              <a:rPr lang="en-US" altLang="ja-JP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,</a:t>
            </a:r>
            <a:r>
              <a:rPr lang="ja-JP" altLang="en-US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　</a:t>
            </a:r>
            <a:r>
              <a:rPr lang="en-US" altLang="ja-JP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Dr. </a:t>
            </a:r>
            <a:r>
              <a:rPr lang="en-US" altLang="ja-JP" sz="17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Notohara</a:t>
            </a:r>
            <a:r>
              <a:rPr lang="en-US" altLang="ja-JP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, Prof.</a:t>
            </a:r>
            <a:r>
              <a:rPr lang="ja-JP" altLang="en-US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</a:t>
            </a:r>
            <a:r>
              <a:rPr lang="en-US" altLang="ja-JP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I.</a:t>
            </a:r>
            <a:r>
              <a:rPr lang="ja-JP" altLang="en-US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</a:t>
            </a:r>
            <a:r>
              <a:rPr lang="en-US" altLang="ja-JP" sz="17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Moriguchi</a:t>
            </a:r>
            <a:endParaRPr lang="en-US" altLang="ja-JP" sz="1700" dirty="0">
              <a:latin typeface="Franklin Gothic Medium" panose="020B0603020102020204" pitchFamily="34" charset="0"/>
              <a:ea typeface="Arial Unicode MS" pitchFamily="50" charset="-128"/>
              <a:cs typeface="Arial" pitchFamily="34" charset="0"/>
            </a:endParaRPr>
          </a:p>
          <a:p>
            <a:pPr eaLnBrk="1" hangingPunct="1">
              <a:lnSpc>
                <a:spcPts val="1600"/>
              </a:lnSpc>
              <a:spcBef>
                <a:spcPts val="0"/>
              </a:spcBef>
              <a:buClr>
                <a:schemeClr val="tx1"/>
              </a:buClr>
              <a:buSzPct val="70000"/>
              <a:buFontTx/>
              <a:buNone/>
            </a:pPr>
            <a:r>
              <a:rPr lang="en-US" altLang="ja-JP" sz="1700" b="1" dirty="0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Chiba University           </a:t>
            </a:r>
            <a:r>
              <a:rPr lang="en-US" altLang="ja-JP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Prof. H. </a:t>
            </a:r>
            <a:r>
              <a:rPr lang="en-US" altLang="ja-JP" sz="1700" dirty="0" err="1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Kanoh</a:t>
            </a:r>
            <a:r>
              <a:rPr lang="en-US" altLang="ja-JP" sz="17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  Prof. T. Ohba</a:t>
            </a:r>
          </a:p>
          <a:p>
            <a:pPr eaLnBrk="1" hangingPunct="1">
              <a:lnSpc>
                <a:spcPts val="16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ja-JP" sz="1700" b="1" kern="100" dirty="0" err="1">
                <a:solidFill>
                  <a:srgbClr val="0000FF"/>
                </a:solidFill>
                <a:effectLst/>
                <a:latin typeface="Franklin Gothic Medium" panose="020B0603020102020204" pitchFamily="34" charset="0"/>
                <a:ea typeface="游明朝" panose="02020400000000000000" pitchFamily="18" charset="-128"/>
              </a:rPr>
              <a:t>Suwa</a:t>
            </a:r>
            <a:r>
              <a:rPr lang="en-US" altLang="ja-JP" sz="1700" b="1" kern="100" dirty="0">
                <a:solidFill>
                  <a:srgbClr val="0000FF"/>
                </a:solidFill>
                <a:effectLst/>
                <a:latin typeface="Franklin Gothic Medium" panose="020B0603020102020204" pitchFamily="34" charset="0"/>
                <a:ea typeface="游明朝" panose="02020400000000000000" pitchFamily="18" charset="-128"/>
              </a:rPr>
              <a:t> University of Science  </a:t>
            </a:r>
            <a:r>
              <a:rPr lang="en-US" altLang="ja-JP" sz="1700" kern="100" dirty="0">
                <a:effectLst/>
                <a:latin typeface="Franklin Gothic Medium" panose="020B0603020102020204" pitchFamily="34" charset="0"/>
                <a:ea typeface="游明朝" panose="02020400000000000000" pitchFamily="18" charset="-128"/>
              </a:rPr>
              <a:t>Prof. S. Utsumi</a:t>
            </a:r>
          </a:p>
          <a:p>
            <a:pPr eaLnBrk="1" hangingPunct="1">
              <a:lnSpc>
                <a:spcPts val="16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ja-JP" sz="1700" kern="100" dirty="0">
                <a:solidFill>
                  <a:srgbClr val="0000FF"/>
                </a:solidFill>
                <a:latin typeface="Franklin Gothic Demi" panose="020B0703020102020204" pitchFamily="34" charset="0"/>
                <a:ea typeface="游明朝" panose="02020400000000000000" pitchFamily="18" charset="-128"/>
              </a:rPr>
              <a:t>Osaka University          </a:t>
            </a:r>
            <a:r>
              <a:rPr lang="en-US" altLang="ja-JP" sz="1700" kern="100" dirty="0">
                <a:latin typeface="Franklin Gothic Medium" panose="020B0603020102020204" pitchFamily="34" charset="0"/>
                <a:ea typeface="游明朝" panose="02020400000000000000" pitchFamily="18" charset="-128"/>
              </a:rPr>
              <a:t>Prof. </a:t>
            </a:r>
            <a:r>
              <a:rPr lang="en-US" altLang="ja-JP" sz="1700" kern="100" dirty="0" err="1">
                <a:latin typeface="Franklin Gothic Medium" panose="020B0603020102020204" pitchFamily="34" charset="0"/>
                <a:ea typeface="游明朝" panose="02020400000000000000" pitchFamily="18" charset="-128"/>
              </a:rPr>
              <a:t>T.Ueda</a:t>
            </a:r>
            <a:endParaRPr lang="en-US" altLang="ja-JP" sz="1700" dirty="0">
              <a:latin typeface="Franklin Gothic Medium" panose="020B0603020102020204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FontTx/>
              <a:buNone/>
            </a:pPr>
            <a:r>
              <a:rPr lang="fr-FR" altLang="ja-JP" sz="1800" b="1" dirty="0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University of Paul Sabatier of Toulouse   France   </a:t>
            </a:r>
            <a:r>
              <a:rPr lang="en-US" altLang="ja-JP" sz="1800" dirty="0">
                <a:solidFill>
                  <a:srgbClr val="000066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Dr. J. </a:t>
            </a:r>
            <a:r>
              <a:rPr lang="en-US" altLang="ja-JP" sz="1800" dirty="0" err="1">
                <a:solidFill>
                  <a:srgbClr val="000066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Segalini</a:t>
            </a:r>
            <a:r>
              <a:rPr lang="en-US" altLang="ja-JP" sz="1800" dirty="0">
                <a:solidFill>
                  <a:srgbClr val="000066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, Prof. P. Simon   </a:t>
            </a: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FontTx/>
              <a:buNone/>
            </a:pPr>
            <a:r>
              <a:rPr lang="en-US" altLang="ja-JP" sz="1800" b="1" dirty="0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Drexel University                USA            </a:t>
            </a:r>
            <a:r>
              <a:rPr lang="en-US" altLang="ja-JP" sz="1800" dirty="0">
                <a:solidFill>
                  <a:srgbClr val="000066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Prof. Y. </a:t>
            </a:r>
            <a:r>
              <a:rPr lang="en-US" altLang="ja-JP" sz="1800" dirty="0" err="1">
                <a:solidFill>
                  <a:srgbClr val="000066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Gogotsi</a:t>
            </a:r>
            <a:r>
              <a:rPr lang="en-US" altLang="ja-JP" sz="1800" dirty="0">
                <a:solidFill>
                  <a:srgbClr val="000066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   </a:t>
            </a: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None/>
            </a:pPr>
            <a:r>
              <a:rPr lang="en-US" altLang="ja-JP" sz="1800" b="1" dirty="0" err="1">
                <a:solidFill>
                  <a:srgbClr val="0000FF"/>
                </a:solidFill>
                <a:latin typeface="Franklin Gothic Medium" panose="020B0603020102020204" pitchFamily="34" charset="0"/>
              </a:rPr>
              <a:t>Birminghum</a:t>
            </a:r>
            <a:r>
              <a:rPr lang="en-US" altLang="ja-JP" sz="18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 University      UK               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Prof. M. Biggs </a:t>
            </a: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None/>
            </a:pPr>
            <a:r>
              <a:rPr lang="en-US" altLang="ja-JP" sz="1800" kern="0" dirty="0">
                <a:solidFill>
                  <a:srgbClr val="0000FF"/>
                </a:solidFill>
                <a:effectLst/>
                <a:latin typeface="Franklin Gothic Demi Cond" panose="020B0706030402020204" pitchFamily="34" charset="0"/>
                <a:ea typeface="Times New Roman" panose="02020603050405020304" pitchFamily="18" charset="0"/>
              </a:rPr>
              <a:t>Sorbonne </a:t>
            </a:r>
            <a:r>
              <a:rPr lang="en-US" altLang="ja-JP" sz="1800" kern="0" dirty="0" err="1">
                <a:solidFill>
                  <a:srgbClr val="0000FF"/>
                </a:solidFill>
                <a:effectLst/>
                <a:latin typeface="Franklin Gothic Demi Cond" panose="020B0706030402020204" pitchFamily="34" charset="0"/>
                <a:ea typeface="Times New Roman" panose="02020603050405020304" pitchFamily="18" charset="0"/>
              </a:rPr>
              <a:t>Universités</a:t>
            </a:r>
            <a:r>
              <a:rPr lang="en-US" altLang="ja-JP" sz="1800" kern="0" dirty="0">
                <a:solidFill>
                  <a:srgbClr val="0000FF"/>
                </a:solidFill>
                <a:latin typeface="Franklin Gothic Demi Cond" panose="020B0706030402020204" pitchFamily="34" charset="0"/>
                <a:ea typeface="Times New Roman" panose="02020603050405020304" pitchFamily="18" charset="0"/>
              </a:rPr>
              <a:t>                 France</a:t>
            </a:r>
            <a:r>
              <a:rPr lang="en-US" altLang="ja-JP" sz="1800" dirty="0">
                <a:solidFill>
                  <a:srgbClr val="0000FF"/>
                </a:solidFill>
                <a:latin typeface="Franklin Gothic Demi Cond" panose="020B0706030402020204" pitchFamily="34" charset="0"/>
                <a:ea typeface="Arial Unicode MS" pitchFamily="50" charset="-128"/>
                <a:cs typeface="Arial" pitchFamily="34" charset="0"/>
              </a:rPr>
              <a:t>             </a:t>
            </a:r>
            <a:r>
              <a:rPr lang="en-US" altLang="ja-JP" sz="1800" b="1" dirty="0">
                <a:latin typeface="Franklin Gothic Book" panose="020B0503020102020204" pitchFamily="34" charset="0"/>
                <a:ea typeface="Arial Unicode MS" pitchFamily="50" charset="-128"/>
                <a:cs typeface="Arial" pitchFamily="34" charset="0"/>
              </a:rPr>
              <a:t>Prof.   </a:t>
            </a:r>
            <a:r>
              <a:rPr lang="en-US" altLang="ja-JP" sz="1800" b="1" dirty="0">
                <a:latin typeface="Franklin Gothic Book" panose="020B0503020102020204" pitchFamily="34" charset="0"/>
                <a:cs typeface="Arial" panose="020B0604020202020204" pitchFamily="34" charset="0"/>
              </a:rPr>
              <a:t>M. </a:t>
            </a:r>
            <a:r>
              <a:rPr lang="en-US" altLang="ja-JP" sz="1800" b="1" dirty="0" err="1">
                <a:latin typeface="Franklin Gothic Book" panose="020B0503020102020204" pitchFamily="34" charset="0"/>
                <a:cs typeface="Arial" panose="020B0604020202020204" pitchFamily="34" charset="0"/>
              </a:rPr>
              <a:t>Salanne</a:t>
            </a:r>
            <a:endParaRPr lang="en-US" altLang="ja-JP" sz="1800" b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None/>
            </a:pPr>
            <a:r>
              <a:rPr lang="en-US" altLang="ja-JP" sz="1800" b="1" dirty="0">
                <a:solidFill>
                  <a:srgbClr val="0000FF"/>
                </a:solidFill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University of Paris               </a:t>
            </a:r>
            <a:r>
              <a:rPr lang="en-US" altLang="ja-JP" sz="1800" b="1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France        Prof</a:t>
            </a:r>
            <a:r>
              <a:rPr lang="en-US" altLang="ja-JP" sz="1800" dirty="0">
                <a:latin typeface="Franklin Gothic Medium" panose="020B0603020102020204" pitchFamily="34" charset="0"/>
                <a:ea typeface="Arial Unicode MS" pitchFamily="50" charset="-128"/>
                <a:cs typeface="Arial" pitchFamily="34" charset="0"/>
              </a:rPr>
              <a:t>. </a:t>
            </a:r>
            <a:r>
              <a:rPr lang="en-US" altLang="ja-JP" sz="1800" dirty="0">
                <a:latin typeface="Franklin Gothic Medium" panose="020B0603020102020204" pitchFamily="34" charset="0"/>
              </a:rPr>
              <a:t>Francois-Xavier </a:t>
            </a:r>
            <a:r>
              <a:rPr lang="en-US" altLang="ja-JP" sz="1800" dirty="0" err="1">
                <a:latin typeface="Franklin Gothic Medium" panose="020B0603020102020204" pitchFamily="34" charset="0"/>
              </a:rPr>
              <a:t>Coudert</a:t>
            </a:r>
            <a:endParaRPr lang="en-US" altLang="ja-JP" sz="1800" b="1" dirty="0">
              <a:latin typeface="Franklin Gothic Book" panose="020B0503020102020204" pitchFamily="34" charset="0"/>
              <a:ea typeface="Arial Unicode MS" pitchFamily="50" charset="-128"/>
              <a:cs typeface="Arial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Michigan University            USA             </a:t>
            </a:r>
            <a:r>
              <a:rPr lang="en-US" altLang="ja-JP" sz="1800" dirty="0">
                <a:latin typeface="Franklin Gothic Medium" panose="020B0603020102020204" pitchFamily="34" charset="0"/>
              </a:rPr>
              <a:t>Prof. C. </a:t>
            </a:r>
            <a:r>
              <a:rPr lang="en-US" altLang="ja-JP" sz="1800" dirty="0" err="1">
                <a:latin typeface="Franklin Gothic Medium" panose="020B0603020102020204" pitchFamily="34" charset="0"/>
              </a:rPr>
              <a:t>Lastoskie</a:t>
            </a:r>
            <a:endParaRPr lang="en-US" altLang="ja-JP" sz="1800" dirty="0">
              <a:latin typeface="Franklin Gothic Medium" panose="020B0603020102020204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Michigan State University  USA</a:t>
            </a:r>
            <a:r>
              <a:rPr lang="en-US" altLang="ja-JP" sz="1800" dirty="0">
                <a:latin typeface="Franklin Gothic Medium" panose="020B0603020102020204" pitchFamily="34" charset="0"/>
              </a:rPr>
              <a:t>             Prof. D. Tomanek</a:t>
            </a: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Alicante University              Spain          </a:t>
            </a:r>
            <a:r>
              <a:rPr lang="en-US" altLang="ja-JP" sz="1800" dirty="0">
                <a:latin typeface="Franklin Gothic Medium" panose="020B0603020102020204" pitchFamily="34" charset="0"/>
              </a:rPr>
              <a:t>Prof. J. Silvestre-</a:t>
            </a:r>
            <a:r>
              <a:rPr lang="en-US" altLang="ja-JP" sz="1800" dirty="0" err="1">
                <a:latin typeface="Franklin Gothic Medium" panose="020B0603020102020204" pitchFamily="34" charset="0"/>
              </a:rPr>
              <a:t>Albero</a:t>
            </a:r>
            <a:endParaRPr lang="en-US" altLang="ja-JP" sz="1800" dirty="0">
              <a:latin typeface="Franklin Gothic Medium" panose="020B0603020102020204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0000FF"/>
                </a:solidFill>
                <a:latin typeface="Franklin Gothic Demi Cond" panose="020B0706030402020204" pitchFamily="34" charset="0"/>
              </a:rPr>
              <a:t>City College of Newy York           USA                 </a:t>
            </a:r>
            <a:r>
              <a:rPr lang="en-US" altLang="ja-JP" sz="1800" dirty="0">
                <a:latin typeface="Franklin Gothic Medium" panose="020B0603020102020204" pitchFamily="34" charset="0"/>
              </a:rPr>
              <a:t>Prof. T. </a:t>
            </a:r>
            <a:r>
              <a:rPr lang="en-US" altLang="ja-JP" sz="1800" dirty="0" err="1">
                <a:latin typeface="Franklin Gothic Medium" panose="020B0603020102020204" pitchFamily="34" charset="0"/>
              </a:rPr>
              <a:t>Bandosz</a:t>
            </a:r>
            <a:endParaRPr lang="en-US" altLang="ja-JP" sz="1800" dirty="0">
              <a:latin typeface="Franklin Gothic Medium" panose="020B0603020102020204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30000"/>
              </a:spcBef>
              <a:buClr>
                <a:schemeClr val="tx1"/>
              </a:buClr>
              <a:buSzPct val="70000"/>
              <a:buNone/>
            </a:pPr>
            <a:r>
              <a:rPr lang="en-US" altLang="ja-JP" sz="1800" b="1" dirty="0">
                <a:solidFill>
                  <a:srgbClr val="0000FF"/>
                </a:solidFill>
                <a:latin typeface="Franklin Gothic Medium Cond" panose="020B0606030402020204" pitchFamily="34" charset="0"/>
              </a:rPr>
              <a:t>The University of Montpellier   </a:t>
            </a:r>
            <a:r>
              <a:rPr lang="en-US" altLang="ja-JP" sz="1800" dirty="0">
                <a:solidFill>
                  <a:srgbClr val="0000FF"/>
                </a:solidFill>
                <a:latin typeface="Franklin Gothic Medium Cond" panose="020B0606030402020204" pitchFamily="34" charset="0"/>
              </a:rPr>
              <a:t>   France             </a:t>
            </a:r>
            <a:r>
              <a:rPr lang="en-US" altLang="ja-JP" sz="1800" dirty="0">
                <a:latin typeface="Franklin Gothic Medium Cond" panose="020B0606030402020204" pitchFamily="34" charset="0"/>
              </a:rPr>
              <a:t>Prof. R. J. M. </a:t>
            </a:r>
            <a:r>
              <a:rPr lang="en-US" altLang="ja-JP" sz="1800" dirty="0" err="1">
                <a:latin typeface="Franklin Gothic Medium Cond" panose="020B0606030402020204" pitchFamily="34" charset="0"/>
              </a:rPr>
              <a:t>Pelenq</a:t>
            </a:r>
            <a:endParaRPr lang="en-US" altLang="ja-JP" sz="18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04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5992" y="1497119"/>
            <a:ext cx="911024" cy="112635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7352" y="2843641"/>
            <a:ext cx="997050" cy="1102003"/>
          </a:xfrm>
          <a:prstGeom prst="rect">
            <a:avLst/>
          </a:prstGeom>
        </p:spPr>
      </p:pic>
      <p:pic>
        <p:nvPicPr>
          <p:cNvPr id="1054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707" y="2623476"/>
            <a:ext cx="3381847" cy="2490281"/>
          </a:xfrm>
          <a:noFill/>
        </p:spPr>
      </p:pic>
      <p:pic>
        <p:nvPicPr>
          <p:cNvPr id="10547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48" y="2747295"/>
            <a:ext cx="2873351" cy="232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テキスト ボックス 5"/>
          <p:cNvSpPr txBox="1">
            <a:spLocks noChangeArrowheads="1"/>
          </p:cNvSpPr>
          <p:nvPr/>
        </p:nvSpPr>
        <p:spPr bwMode="auto">
          <a:xfrm>
            <a:off x="1484817" y="5076905"/>
            <a:ext cx="29610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i="1" dirty="0">
                <a:latin typeface="Arial Unicode MS" pitchFamily="50" charset="-128"/>
                <a:ea typeface="Arial Unicode MS" pitchFamily="50" charset="-128"/>
              </a:rPr>
              <a:t>Electron number</a:t>
            </a:r>
            <a:r>
              <a:rPr lang="en-US" altLang="ja-JP" sz="1800" dirty="0">
                <a:latin typeface="Arial Unicode MS" pitchFamily="50" charset="-128"/>
                <a:ea typeface="Arial Unicode MS" pitchFamily="50" charset="-128"/>
              </a:rPr>
              <a:t>(EMI) = 61</a:t>
            </a:r>
            <a:endParaRPr lang="ja-JP" altLang="en-US" sz="1800" dirty="0">
              <a:latin typeface="Arial Unicode MS" pitchFamily="50" charset="-128"/>
              <a:ea typeface="Arial Unicode MS" pitchFamily="50" charset="-128"/>
            </a:endParaRPr>
          </a:p>
        </p:txBody>
      </p:sp>
      <p:sp>
        <p:nvSpPr>
          <p:cNvPr id="105478" name="テキスト ボックス 6"/>
          <p:cNvSpPr txBox="1">
            <a:spLocks noChangeArrowheads="1"/>
          </p:cNvSpPr>
          <p:nvPr/>
        </p:nvSpPr>
        <p:spPr bwMode="auto">
          <a:xfrm>
            <a:off x="2074035" y="2202511"/>
            <a:ext cx="6202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00FF"/>
                </a:solidFill>
                <a:latin typeface="Arial Black" pitchFamily="34" charset="0"/>
                <a:ea typeface="Arial Unicode MS" pitchFamily="50" charset="-128"/>
              </a:rPr>
              <a:t>EMI</a:t>
            </a:r>
            <a:r>
              <a:rPr lang="en-US" altLang="ja-JP" sz="2800" dirty="0">
                <a:solidFill>
                  <a:srgbClr val="0000FF"/>
                </a:solidFill>
                <a:latin typeface="Arial Black" pitchFamily="34" charset="0"/>
                <a:ea typeface="Arial Unicode MS" pitchFamily="50" charset="-128"/>
              </a:rPr>
              <a:t>  </a:t>
            </a:r>
            <a:r>
              <a:rPr lang="en-US" altLang="ja-JP" sz="2000" dirty="0">
                <a:solidFill>
                  <a:srgbClr val="0000FF"/>
                </a:solidFill>
                <a:latin typeface="Arial Black" pitchFamily="34" charset="0"/>
                <a:ea typeface="Arial Unicode MS" pitchFamily="50" charset="-128"/>
              </a:rPr>
              <a:t>cation                 </a:t>
            </a:r>
            <a:r>
              <a:rPr lang="en-US" altLang="ja-JP" sz="2400" dirty="0">
                <a:solidFill>
                  <a:srgbClr val="0000FF"/>
                </a:solidFill>
                <a:latin typeface="Arial Black" pitchFamily="34" charset="0"/>
                <a:ea typeface="Arial Unicode MS" pitchFamily="50" charset="-128"/>
              </a:rPr>
              <a:t>TFSI </a:t>
            </a:r>
            <a:r>
              <a:rPr lang="en-US" altLang="ja-JP" sz="2000" dirty="0">
                <a:solidFill>
                  <a:srgbClr val="0000FF"/>
                </a:solidFill>
                <a:latin typeface="Arial Black" pitchFamily="34" charset="0"/>
                <a:ea typeface="Arial Unicode MS" pitchFamily="50" charset="-128"/>
              </a:rPr>
              <a:t> anion</a:t>
            </a:r>
            <a:endParaRPr lang="ja-JP" altLang="en-US" sz="2000" dirty="0">
              <a:solidFill>
                <a:srgbClr val="0000FF"/>
              </a:solidFill>
              <a:latin typeface="Arial Black" pitchFamily="34" charset="0"/>
              <a:ea typeface="Arial Unicode MS" pitchFamily="50" charset="-128"/>
            </a:endParaRPr>
          </a:p>
        </p:txBody>
      </p:sp>
      <p:sp>
        <p:nvSpPr>
          <p:cNvPr id="105479" name="テキスト ボックス 7"/>
          <p:cNvSpPr txBox="1">
            <a:spLocks noChangeArrowheads="1"/>
          </p:cNvSpPr>
          <p:nvPr/>
        </p:nvSpPr>
        <p:spPr bwMode="auto">
          <a:xfrm>
            <a:off x="4502876" y="5077842"/>
            <a:ext cx="3243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i="1" dirty="0">
                <a:latin typeface="Arial Unicode MS" pitchFamily="50" charset="-128"/>
                <a:ea typeface="Arial Unicode MS" pitchFamily="50" charset="-128"/>
              </a:rPr>
              <a:t>Electron number </a:t>
            </a:r>
            <a:r>
              <a:rPr lang="en-US" altLang="ja-JP" sz="1800" dirty="0">
                <a:latin typeface="Arial Unicode MS" pitchFamily="50" charset="-128"/>
                <a:ea typeface="Arial Unicode MS" pitchFamily="50" charset="-128"/>
              </a:rPr>
              <a:t>(TFSI) = 137</a:t>
            </a:r>
            <a:endParaRPr lang="ja-JP" altLang="en-US" sz="1800" dirty="0">
              <a:latin typeface="Arial Unicode MS" pitchFamily="50" charset="-128"/>
              <a:ea typeface="Arial Unicode MS" pitchFamily="50" charset="-128"/>
            </a:endParaRPr>
          </a:p>
        </p:txBody>
      </p:sp>
      <p:sp>
        <p:nvSpPr>
          <p:cNvPr id="105480" name="テキスト ボックス 8"/>
          <p:cNvSpPr txBox="1">
            <a:spLocks noChangeArrowheads="1"/>
          </p:cNvSpPr>
          <p:nvPr/>
        </p:nvSpPr>
        <p:spPr bwMode="auto">
          <a:xfrm>
            <a:off x="743558" y="5574533"/>
            <a:ext cx="81907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0000FF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X-ray cross-section of TFSI is almost twice of that of EMI</a:t>
            </a:r>
            <a:endParaRPr lang="ja-JP" altLang="en-US" sz="2000" dirty="0">
              <a:solidFill>
                <a:srgbClr val="0000FF"/>
              </a:solidFill>
              <a:latin typeface="Arial" pitchFamily="34" charset="0"/>
              <a:ea typeface="Arial Unicode MS" pitchFamily="50" charset="-128"/>
              <a:cs typeface="Arial" pitchFamily="34" charset="0"/>
            </a:endParaRPr>
          </a:p>
        </p:txBody>
      </p:sp>
      <p:sp>
        <p:nvSpPr>
          <p:cNvPr id="105481" name="テキスト ボックス 9"/>
          <p:cNvSpPr txBox="1">
            <a:spLocks noChangeArrowheads="1"/>
          </p:cNvSpPr>
          <p:nvPr/>
        </p:nvSpPr>
        <p:spPr bwMode="auto">
          <a:xfrm>
            <a:off x="-296353" y="-28364"/>
            <a:ext cx="9801225" cy="12618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  <a:ea typeface="Arial Unicode MS" pitchFamily="50" charset="-128"/>
              </a:rPr>
              <a:t>  </a:t>
            </a:r>
            <a:r>
              <a:rPr lang="en-US" altLang="ja-JP" sz="3600" b="1" dirty="0">
                <a:solidFill>
                  <a:schemeClr val="bg1"/>
                </a:solidFill>
                <a:latin typeface="Franklin Gothic Medium" panose="020B0603020102020204" pitchFamily="34" charset="0"/>
                <a:ea typeface="Arial Unicode MS" pitchFamily="50" charset="-128"/>
              </a:rPr>
              <a:t>Intermolecular Structure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 b="1" dirty="0">
                <a:solidFill>
                  <a:schemeClr val="bg1"/>
                </a:solidFill>
                <a:latin typeface="Franklin Gothic Medium" panose="020B0603020102020204" pitchFamily="34" charset="0"/>
                <a:ea typeface="Arial Unicode MS" pitchFamily="50" charset="-128"/>
              </a:rPr>
              <a:t>Ionic Liquid in Carbon Nanopores</a:t>
            </a:r>
          </a:p>
        </p:txBody>
      </p:sp>
      <p:sp>
        <p:nvSpPr>
          <p:cNvPr id="105482" name="テキスト ボックス 10"/>
          <p:cNvSpPr txBox="1">
            <a:spLocks noChangeArrowheads="1"/>
          </p:cNvSpPr>
          <p:nvPr/>
        </p:nvSpPr>
        <p:spPr bwMode="auto">
          <a:xfrm>
            <a:off x="1951038" y="3459163"/>
            <a:ext cx="32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0000"/>
                </a:solidFill>
                <a:latin typeface="Arial Black" pitchFamily="34" charset="0"/>
                <a:ea typeface="Arial Unicode MS" pitchFamily="50" charset="-128"/>
              </a:rPr>
              <a:t>+</a:t>
            </a:r>
            <a:endParaRPr lang="ja-JP" altLang="en-US" sz="2000">
              <a:solidFill>
                <a:srgbClr val="FF0000"/>
              </a:solidFill>
              <a:latin typeface="Arial Black" pitchFamily="34" charset="0"/>
              <a:ea typeface="Arial Unicode MS" pitchFamily="50" charset="-128"/>
            </a:endParaRPr>
          </a:p>
        </p:txBody>
      </p:sp>
      <p:sp>
        <p:nvSpPr>
          <p:cNvPr id="105483" name="テキスト ボックス 11"/>
          <p:cNvSpPr txBox="1">
            <a:spLocks noChangeArrowheads="1"/>
          </p:cNvSpPr>
          <p:nvPr/>
        </p:nvSpPr>
        <p:spPr bwMode="auto">
          <a:xfrm>
            <a:off x="5575300" y="3409950"/>
            <a:ext cx="290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 dirty="0">
                <a:solidFill>
                  <a:srgbClr val="FF0000"/>
                </a:solidFill>
                <a:latin typeface="Arial Black" pitchFamily="34" charset="0"/>
                <a:ea typeface="Arial Unicode MS" pitchFamily="50" charset="-128"/>
              </a:rPr>
              <a:t>-</a:t>
            </a:r>
            <a:endParaRPr lang="ja-JP" altLang="en-US" b="1" dirty="0">
              <a:solidFill>
                <a:srgbClr val="FF0000"/>
              </a:solidFill>
              <a:latin typeface="Arial Black" pitchFamily="34" charset="0"/>
              <a:ea typeface="Arial Unicode MS" pitchFamily="50" charset="-128"/>
            </a:endParaRPr>
          </a:p>
        </p:txBody>
      </p:sp>
      <p:pic>
        <p:nvPicPr>
          <p:cNvPr id="105485" name="Picture 34" descr="C:\Users\nagano1010\Desktop\Julie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376" y="4099275"/>
            <a:ext cx="822026" cy="98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170863" y="5511800"/>
            <a:ext cx="13384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6" name="テキスト ボックス 2"/>
          <p:cNvSpPr txBox="1">
            <a:spLocks noChangeArrowheads="1"/>
          </p:cNvSpPr>
          <p:nvPr/>
        </p:nvSpPr>
        <p:spPr bwMode="auto">
          <a:xfrm>
            <a:off x="7880414" y="5092278"/>
            <a:ext cx="23764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00" dirty="0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Dr. J. </a:t>
            </a:r>
            <a:r>
              <a:rPr lang="en-US" altLang="ja-JP" sz="1100" dirty="0" err="1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Segalini</a:t>
            </a:r>
            <a:endParaRPr lang="ja-JP" altLang="en-US" sz="1100" dirty="0">
              <a:solidFill>
                <a:srgbClr val="000066"/>
              </a:solidFill>
              <a:latin typeface="Franklin Gothic Medium"/>
              <a:ea typeface="Arial Unicode MS" pitchFamily="50" charset="-128"/>
              <a:cs typeface="Franklin Gothic Medium"/>
            </a:endParaRPr>
          </a:p>
        </p:txBody>
      </p:sp>
      <p:sp>
        <p:nvSpPr>
          <p:cNvPr id="27" name="テキスト ボックス 2"/>
          <p:cNvSpPr txBox="1">
            <a:spLocks noChangeArrowheads="1"/>
          </p:cNvSpPr>
          <p:nvPr/>
        </p:nvSpPr>
        <p:spPr bwMode="auto">
          <a:xfrm>
            <a:off x="7746072" y="2577564"/>
            <a:ext cx="23764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00" dirty="0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Dr. R. </a:t>
            </a:r>
            <a:r>
              <a:rPr lang="en-US" altLang="ja-JP" sz="1100" dirty="0" err="1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Futamura</a:t>
            </a:r>
            <a:endParaRPr lang="ja-JP" altLang="en-US" sz="1100" dirty="0">
              <a:solidFill>
                <a:srgbClr val="000066"/>
              </a:solidFill>
              <a:latin typeface="Franklin Gothic Medium"/>
              <a:ea typeface="Arial Unicode MS" pitchFamily="50" charset="-128"/>
              <a:cs typeface="Franklin Gothic Medium"/>
            </a:endParaRPr>
          </a:p>
        </p:txBody>
      </p:sp>
      <p:sp>
        <p:nvSpPr>
          <p:cNvPr id="28" name="テキスト ボックス 2"/>
          <p:cNvSpPr txBox="1">
            <a:spLocks noChangeArrowheads="1"/>
          </p:cNvSpPr>
          <p:nvPr/>
        </p:nvSpPr>
        <p:spPr bwMode="auto">
          <a:xfrm>
            <a:off x="7796069" y="3823710"/>
            <a:ext cx="23764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00" dirty="0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Prof. T. </a:t>
            </a:r>
            <a:r>
              <a:rPr lang="en-US" altLang="ja-JP" sz="1100" dirty="0" err="1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Iiyama</a:t>
            </a:r>
            <a:endParaRPr lang="ja-JP" altLang="en-US" sz="1100" dirty="0">
              <a:solidFill>
                <a:srgbClr val="000066"/>
              </a:solidFill>
              <a:latin typeface="Franklin Gothic Medium"/>
              <a:ea typeface="Arial Unicode MS" pitchFamily="50" charset="-128"/>
              <a:cs typeface="Franklin Gothic Medium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55610" y="6138394"/>
            <a:ext cx="1051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Arial Nova" panose="020B0504020202020204" pitchFamily="34" charset="0"/>
                <a:cs typeface="Arial" panose="020B0604020202020204" pitchFamily="34" charset="0"/>
              </a:rPr>
              <a:t>R. </a:t>
            </a:r>
            <a:r>
              <a:rPr lang="en-US" altLang="ja-JP" sz="1600" b="1" dirty="0" err="1">
                <a:latin typeface="Arial Nova" panose="020B0504020202020204" pitchFamily="34" charset="0"/>
                <a:cs typeface="Arial" panose="020B0604020202020204" pitchFamily="34" charset="0"/>
              </a:rPr>
              <a:t>Futamura</a:t>
            </a:r>
            <a:r>
              <a:rPr lang="en-US" altLang="ja-JP" sz="1600" dirty="0">
                <a:latin typeface="Arial Nova" panose="020B0504020202020204" pitchFamily="34" charset="0"/>
                <a:cs typeface="Arial" panose="020B0604020202020204" pitchFamily="34" charset="0"/>
              </a:rPr>
              <a:t>, T.</a:t>
            </a:r>
            <a:r>
              <a:rPr lang="ja-JP" altLang="ja-JP" sz="1600" dirty="0">
                <a:latin typeface="Arial Nova" panose="020B05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600" dirty="0" err="1">
                <a:latin typeface="Arial Nova" panose="020B0504020202020204" pitchFamily="34" charset="0"/>
                <a:cs typeface="Arial" panose="020B0604020202020204" pitchFamily="34" charset="0"/>
              </a:rPr>
              <a:t>Iiyama</a:t>
            </a:r>
            <a:r>
              <a:rPr lang="en-US" altLang="ja-JP" sz="1600" dirty="0">
                <a:latin typeface="Arial Nova" panose="020B0504020202020204" pitchFamily="34" charset="0"/>
                <a:cs typeface="Arial" panose="020B0604020202020204" pitchFamily="34" charset="0"/>
              </a:rPr>
              <a:t>, Y. Takasaki, Y. </a:t>
            </a:r>
            <a:r>
              <a:rPr lang="en-US" altLang="ja-JP" sz="1600" dirty="0" err="1">
                <a:latin typeface="Arial Nova" panose="020B0504020202020204" pitchFamily="34" charset="0"/>
                <a:cs typeface="Arial" panose="020B0604020202020204" pitchFamily="34" charset="0"/>
              </a:rPr>
              <a:t>Gogotsi</a:t>
            </a:r>
            <a:r>
              <a:rPr lang="en-US" altLang="ja-JP" sz="1600" dirty="0">
                <a:latin typeface="Arial Nova" panose="020B0504020202020204" pitchFamily="34" charset="0"/>
                <a:cs typeface="Arial" panose="020B0604020202020204" pitchFamily="34" charset="0"/>
              </a:rPr>
              <a:t>, M. J. Biggs, M. </a:t>
            </a:r>
            <a:r>
              <a:rPr lang="en-US" altLang="ja-JP" sz="1600" dirty="0" err="1">
                <a:latin typeface="Arial Nova" panose="020B0504020202020204" pitchFamily="34" charset="0"/>
                <a:cs typeface="Arial" panose="020B0604020202020204" pitchFamily="34" charset="0"/>
              </a:rPr>
              <a:t>Salanne</a:t>
            </a:r>
            <a:r>
              <a:rPr lang="en-US" altLang="ja-JP" sz="1600" dirty="0">
                <a:latin typeface="Arial Nova" panose="020B05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ja-JP" sz="1600" dirty="0">
                <a:latin typeface="Arial Nova" panose="020B0504020202020204" pitchFamily="34" charset="0"/>
                <a:cs typeface="Arial" panose="020B0604020202020204" pitchFamily="34" charset="0"/>
              </a:rPr>
              <a:t> J. </a:t>
            </a:r>
            <a:r>
              <a:rPr lang="en-US" altLang="ja-JP" sz="1600" dirty="0" err="1">
                <a:latin typeface="Arial Nova" panose="020B0504020202020204" pitchFamily="34" charset="0"/>
                <a:cs typeface="Arial" panose="020B0604020202020204" pitchFamily="34" charset="0"/>
              </a:rPr>
              <a:t>Ségalini</a:t>
            </a:r>
            <a:r>
              <a:rPr lang="en-US" altLang="ja-JP" sz="1600" dirty="0">
                <a:latin typeface="Arial Nova" panose="020B0504020202020204" pitchFamily="34" charset="0"/>
                <a:cs typeface="Arial" panose="020B0604020202020204" pitchFamily="34" charset="0"/>
              </a:rPr>
              <a:t>, P. Simon, K. Kaneko,  </a:t>
            </a:r>
            <a:r>
              <a:rPr lang="en-US" altLang="ja-JP" sz="1600" i="1" dirty="0">
                <a:latin typeface="Arial Nova" panose="020B0504020202020204" pitchFamily="34" charset="0"/>
                <a:cs typeface="Franklin Gothic Medium"/>
              </a:rPr>
              <a:t>Nature Materials</a:t>
            </a:r>
            <a:r>
              <a:rPr lang="en-US" altLang="ja-JP" sz="1600" dirty="0">
                <a:latin typeface="Franklin Gothic Medium"/>
                <a:cs typeface="Franklin Gothic Medium"/>
              </a:rPr>
              <a:t>, </a:t>
            </a:r>
            <a:r>
              <a:rPr lang="en-US" altLang="ja-JP" sz="1600" b="1" dirty="0">
                <a:latin typeface="Franklin Gothic Medium"/>
                <a:cs typeface="Franklin Gothic Medium"/>
              </a:rPr>
              <a:t>16</a:t>
            </a:r>
            <a:r>
              <a:rPr lang="en-US" altLang="ja-JP" sz="1600" dirty="0">
                <a:latin typeface="Franklin Gothic Medium"/>
                <a:cs typeface="Franklin Gothic Medium"/>
              </a:rPr>
              <a:t>, 1225 (2017)</a:t>
            </a:r>
            <a:endParaRPr kumimoji="1" lang="ja-JP" altLang="en-US" sz="1600" dirty="0">
              <a:latin typeface="Franklin Gothic Medium"/>
              <a:cs typeface="Franklin Gothic Medium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67" y="5447174"/>
            <a:ext cx="923856" cy="873333"/>
          </a:xfrm>
          <a:prstGeom prst="rect">
            <a:avLst/>
          </a:prstGeom>
        </p:spPr>
      </p:pic>
      <p:sp>
        <p:nvSpPr>
          <p:cNvPr id="21" name="テキスト ボックス 2"/>
          <p:cNvSpPr txBox="1">
            <a:spLocks noChangeArrowheads="1"/>
          </p:cNvSpPr>
          <p:nvPr/>
        </p:nvSpPr>
        <p:spPr bwMode="auto">
          <a:xfrm>
            <a:off x="7880414" y="6439275"/>
            <a:ext cx="11129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00" dirty="0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Prof.</a:t>
            </a:r>
            <a:r>
              <a:rPr lang="ja-JP" altLang="en-US" sz="1100" dirty="0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 </a:t>
            </a:r>
            <a:r>
              <a:rPr lang="en-US" altLang="ja-JP" sz="1100" dirty="0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P.</a:t>
            </a:r>
            <a:r>
              <a:rPr lang="ja-JP" altLang="en-US" sz="1100" dirty="0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 </a:t>
            </a:r>
            <a:r>
              <a:rPr lang="en-US" altLang="ja-JP" sz="1100" dirty="0">
                <a:solidFill>
                  <a:srgbClr val="000066"/>
                </a:solidFill>
                <a:latin typeface="Franklin Gothic Medium"/>
                <a:ea typeface="Arial Unicode MS" pitchFamily="50" charset="-128"/>
                <a:cs typeface="Franklin Gothic Medium"/>
              </a:rPr>
              <a:t>Simon</a:t>
            </a:r>
            <a:endParaRPr lang="ja-JP" altLang="en-US" sz="1100" dirty="0">
              <a:solidFill>
                <a:srgbClr val="000066"/>
              </a:solidFill>
              <a:latin typeface="Franklin Gothic Medium"/>
              <a:ea typeface="Arial Unicode MS" pitchFamily="50" charset="-128"/>
              <a:cs typeface="Franklin Gothic Medium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79D9F4E-A7E6-38F7-622C-595F519A6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5884" y="4586064"/>
            <a:ext cx="3381847" cy="552527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87CE4F1-138C-87AA-FA11-A9ADF35557ED}"/>
              </a:ext>
            </a:extLst>
          </p:cNvPr>
          <p:cNvGrpSpPr/>
          <p:nvPr/>
        </p:nvGrpSpPr>
        <p:grpSpPr>
          <a:xfrm>
            <a:off x="87049" y="1323506"/>
            <a:ext cx="1883349" cy="1758010"/>
            <a:chOff x="2049837" y="1623961"/>
            <a:chExt cx="4980369" cy="344321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8D27726-5091-06DF-EFC7-8FB26ED51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" t="15954" r="9808" b="-1001"/>
            <a:stretch/>
          </p:blipFill>
          <p:spPr>
            <a:xfrm rot="16200000">
              <a:off x="2818413" y="855386"/>
              <a:ext cx="3443218" cy="4980369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B1E3BFE-6160-D31E-8D49-9A96104F22A9}"/>
                </a:ext>
              </a:extLst>
            </p:cNvPr>
            <p:cNvSpPr/>
            <p:nvPr/>
          </p:nvSpPr>
          <p:spPr>
            <a:xfrm>
              <a:off x="2049837" y="1623961"/>
              <a:ext cx="4898427" cy="344321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D96C793-34C4-47EE-4015-CEDCAA12C35B}"/>
              </a:ext>
            </a:extLst>
          </p:cNvPr>
          <p:cNvSpPr txBox="1"/>
          <p:nvPr/>
        </p:nvSpPr>
        <p:spPr>
          <a:xfrm>
            <a:off x="2122409" y="1451863"/>
            <a:ext cx="5831058" cy="461665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tx1"/>
                </a:solidFill>
                <a:latin typeface="Franklin Gothic Medium" panose="020B0603020102020204" pitchFamily="34" charset="0"/>
              </a:rPr>
              <a:t>Quasi-Partial breaking of Coulombic law 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2787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タイトル 1"/>
          <p:cNvSpPr>
            <a:spLocks noGrp="1"/>
          </p:cNvSpPr>
          <p:nvPr>
            <p:ph type="title"/>
          </p:nvPr>
        </p:nvSpPr>
        <p:spPr>
          <a:xfrm>
            <a:off x="-286814" y="-4009"/>
            <a:ext cx="9631363" cy="1620486"/>
          </a:xfrm>
          <a:solidFill>
            <a:srgbClr val="0033CC"/>
          </a:solidFill>
        </p:spPr>
        <p:txBody>
          <a:bodyPr/>
          <a:lstStyle/>
          <a:p>
            <a:r>
              <a:rPr lang="en-US" altLang="ja-JP" sz="3200" b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Conceptual Structure Models of EMI-TFSI </a:t>
            </a:r>
            <a:br>
              <a:rPr lang="en-US" altLang="ja-JP" sz="3200" b="1" dirty="0">
                <a:solidFill>
                  <a:srgbClr val="FFFFFF"/>
                </a:solidFill>
                <a:latin typeface="Franklin Gothic Medium"/>
                <a:cs typeface="Franklin Gothic Medium"/>
              </a:rPr>
            </a:br>
            <a:r>
              <a:rPr lang="en-US" altLang="ja-JP" sz="3200" b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Confined  inside Carbon Nanopores </a:t>
            </a:r>
            <a:br>
              <a:rPr lang="en-US" altLang="ja-JP" sz="3200" b="1" dirty="0">
                <a:solidFill>
                  <a:srgbClr val="FFFFFF"/>
                </a:solidFill>
                <a:latin typeface="Franklin Gothic Medium"/>
                <a:cs typeface="Franklin Gothic Medium"/>
              </a:rPr>
            </a:br>
            <a:r>
              <a:rPr lang="en-US" altLang="ja-JP" sz="3200" b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with or without Coulombic Ordering </a:t>
            </a:r>
            <a:endParaRPr lang="ja-JP" altLang="en-US" sz="3200" b="1" dirty="0">
              <a:solidFill>
                <a:srgbClr val="FFFFFF"/>
              </a:solidFill>
              <a:latin typeface="Franklin Gothic Medium"/>
              <a:ea typeface="ＭＳ Ｐゴシック" charset="0"/>
              <a:cs typeface="Franklin Gothic Medium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480" y="2195827"/>
            <a:ext cx="9344549" cy="34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66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3661" y="1750257"/>
            <a:ext cx="9144000" cy="50849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0" y="-92597"/>
            <a:ext cx="9317620" cy="707886"/>
          </a:xfrm>
          <a:prstGeom prst="rect">
            <a:avLst/>
          </a:prstGeom>
          <a:solidFill>
            <a:srgbClr val="3333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Anion -</a:t>
            </a:r>
            <a:r>
              <a:rPr kumimoji="1" lang="en-US" altLang="ja-JP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ja-JP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Ani</a:t>
            </a:r>
            <a:r>
              <a:rPr kumimoji="1" lang="en-US" altLang="ja-JP" sz="4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on Structures</a:t>
            </a:r>
            <a:endParaRPr kumimoji="1" lang="ja-JP" altLang="en-US" sz="4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8343" y="942047"/>
            <a:ext cx="380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Electron radial distribution function of anion-anion</a:t>
            </a:r>
            <a:endParaRPr kumimoji="1" lang="ja-JP" altLang="en-US" sz="2400" b="1" dirty="0">
              <a:solidFill>
                <a:srgbClr val="0000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85190" y="945222"/>
            <a:ext cx="192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Franklin Gothic Medium" panose="020B0603020102020204" pitchFamily="34" charset="0"/>
              </a:rPr>
              <a:t>Snapshot</a:t>
            </a:r>
            <a:endParaRPr kumimoji="1" lang="ja-JP" altLang="en-US" sz="2400" dirty="0">
              <a:latin typeface="Franklin Gothic Medium" panose="020B06030201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524263" y="769533"/>
            <a:ext cx="2793357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300"/>
              </a:lnSpc>
            </a:pPr>
            <a:r>
              <a:rPr lang="en-US" altLang="ja-JP" sz="2400" dirty="0">
                <a:latin typeface="Franklin Gothic Medium" panose="020B0603020102020204" pitchFamily="34" charset="0"/>
              </a:rPr>
              <a:t>Occupation % of </a:t>
            </a:r>
            <a:r>
              <a:rPr lang="en-US" altLang="ja-JP" sz="24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anions</a:t>
            </a:r>
          </a:p>
          <a:p>
            <a:pPr lvl="0" algn="ctr">
              <a:lnSpc>
                <a:spcPts val="2300"/>
              </a:lnSpc>
            </a:pPr>
            <a:r>
              <a:rPr lang="en-US" altLang="ja-JP" sz="2400" dirty="0">
                <a:latin typeface="Franklin Gothic Medium" panose="020B0603020102020204" pitchFamily="34" charset="0"/>
              </a:rPr>
              <a:t>around an </a:t>
            </a:r>
            <a:r>
              <a:rPr lang="en-US" altLang="ja-JP" sz="24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anion</a:t>
            </a:r>
            <a:endParaRPr lang="ja-JP" altLang="en-US" sz="2400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655166"/>
            <a:ext cx="9144000" cy="1901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92569" y="1845349"/>
            <a:ext cx="235357" cy="292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98825" y="1845349"/>
            <a:ext cx="237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92569" y="3294113"/>
            <a:ext cx="237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98824" y="3294113"/>
            <a:ext cx="237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36937" y="4603981"/>
            <a:ext cx="237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98823" y="4557681"/>
            <a:ext cx="2372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187" y="2032474"/>
            <a:ext cx="235357" cy="292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49801" y="3475031"/>
            <a:ext cx="235357" cy="292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9605" y="4892087"/>
            <a:ext cx="235357" cy="2923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32786" y="6679755"/>
            <a:ext cx="9144000" cy="1901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2400" y="1807566"/>
            <a:ext cx="9144000" cy="1901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5446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図形グループ 14"/>
          <p:cNvGrpSpPr/>
          <p:nvPr/>
        </p:nvGrpSpPr>
        <p:grpSpPr>
          <a:xfrm>
            <a:off x="604082" y="1920972"/>
            <a:ext cx="7739969" cy="3718541"/>
            <a:chOff x="561390" y="1992664"/>
            <a:chExt cx="8033696" cy="3503585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1390" y="1992664"/>
              <a:ext cx="8033696" cy="3503585"/>
            </a:xfrm>
            <a:prstGeom prst="rect">
              <a:avLst/>
            </a:prstGeom>
          </p:spPr>
        </p:pic>
        <p:sp>
          <p:nvSpPr>
            <p:cNvPr id="4" name="円/楕円 3"/>
            <p:cNvSpPr/>
            <p:nvPr/>
          </p:nvSpPr>
          <p:spPr bwMode="auto">
            <a:xfrm>
              <a:off x="2901117" y="3547380"/>
              <a:ext cx="1040023" cy="4270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 Black" pitchFamily="34" charset="0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5" name="円/楕円 4"/>
            <p:cNvSpPr/>
            <p:nvPr/>
          </p:nvSpPr>
          <p:spPr bwMode="auto">
            <a:xfrm>
              <a:off x="1456033" y="3448842"/>
              <a:ext cx="1445084" cy="1088871"/>
            </a:xfrm>
            <a:prstGeom prst="ellipse">
              <a:avLst/>
            </a:prstGeom>
            <a:solidFill>
              <a:srgbClr val="99FF66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FF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 Black" pitchFamily="34" charset="0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6" name="円/楕円 5"/>
            <p:cNvSpPr/>
            <p:nvPr/>
          </p:nvSpPr>
          <p:spPr bwMode="auto">
            <a:xfrm>
              <a:off x="2901117" y="3448842"/>
              <a:ext cx="1357502" cy="1022878"/>
            </a:xfrm>
            <a:prstGeom prst="ellipse">
              <a:avLst/>
            </a:prstGeom>
            <a:solidFill>
              <a:srgbClr val="99FF66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FF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Arial Black" pitchFamily="34" charset="0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 bwMode="auto">
            <a:xfrm>
              <a:off x="2205944" y="4083867"/>
              <a:ext cx="1390346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9" name="テキスト ボックス 8"/>
            <p:cNvSpPr txBox="1"/>
            <p:nvPr/>
          </p:nvSpPr>
          <p:spPr>
            <a:xfrm>
              <a:off x="2392052" y="3650899"/>
              <a:ext cx="1696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Arial"/>
                  <a:cs typeface="Arial"/>
                </a:rPr>
                <a:t>0.5nm</a:t>
              </a:r>
              <a:endParaRPr kumimoji="1" lang="ja-JP" altLang="en-US" sz="2400" dirty="0">
                <a:latin typeface="Arial"/>
                <a:cs typeface="Arial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866568" y="3681991"/>
              <a:ext cx="476221" cy="550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rgbClr val="FF0000"/>
                  </a:solidFill>
                </a:rPr>
                <a:t>ー</a:t>
              </a: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349970" y="3681991"/>
              <a:ext cx="602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rgbClr val="FF0000"/>
                  </a:solidFill>
                </a:rPr>
                <a:t>ー</a:t>
              </a: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822776" y="2583896"/>
              <a:ext cx="766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822777" y="4619476"/>
              <a:ext cx="766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>
                  <a:solidFill>
                    <a:schemeClr val="bg1"/>
                  </a:solidFill>
                </a:rPr>
                <a:t>＋</a:t>
              </a: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448851" y="1368022"/>
            <a:ext cx="8911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Arial"/>
                <a:cs typeface="Arial"/>
              </a:rPr>
              <a:t>Repulsive energy: + 12 kJ/mol</a:t>
            </a:r>
          </a:p>
          <a:p>
            <a:r>
              <a:rPr lang="en-US" altLang="ja-JP" sz="2000" b="1" dirty="0">
                <a:latin typeface="Arial"/>
                <a:cs typeface="Arial"/>
              </a:rPr>
              <a:t>Attractive interaction due to image charges    </a:t>
            </a:r>
            <a:r>
              <a:rPr kumimoji="1" lang="en-US" altLang="ja-JP" sz="2000" b="1" dirty="0">
                <a:latin typeface="Arial"/>
                <a:cs typeface="Arial"/>
              </a:rPr>
              <a:t>- 21 kJ/mol</a:t>
            </a:r>
            <a:endParaRPr kumimoji="1" lang="ja-JP" altLang="en-US" sz="2000" b="1" dirty="0">
              <a:latin typeface="Arial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-120436"/>
            <a:ext cx="9360216" cy="120032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    Image Charges </a:t>
            </a:r>
            <a:r>
              <a:rPr lang="en-US" altLang="ja-JP" sz="36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kumimoji="1" lang="en-US" altLang="ja-JP" sz="36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nduce </a:t>
            </a:r>
            <a:r>
              <a:rPr lang="en-US" altLang="ja-JP" sz="36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kumimoji="1" lang="en-US" altLang="ja-JP" sz="36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ccumulation of </a:t>
            </a:r>
          </a:p>
          <a:p>
            <a:r>
              <a:rPr lang="en-US" altLang="ja-JP" sz="36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        Co-ions in Conductive Carbon Pores</a:t>
            </a:r>
            <a:endParaRPr kumimoji="1" lang="ja-JP" altLang="en-US" sz="3600" dirty="0">
              <a:solidFill>
                <a:srgbClr val="FFFFFF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12719" y="2668280"/>
            <a:ext cx="727581" cy="64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</a:rPr>
              <a:t>＋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03401" y="4700560"/>
            <a:ext cx="727581" cy="64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</a:rPr>
              <a:t>＋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76952" y="2126357"/>
            <a:ext cx="72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</a:rPr>
              <a:t>　 </a:t>
            </a:r>
            <a:r>
              <a:rPr lang="ja-JP" altLang="en-US" sz="3600" b="1" dirty="0">
                <a:solidFill>
                  <a:srgbClr val="FF0000"/>
                </a:solidFill>
              </a:rPr>
              <a:t>ー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91671" y="2078007"/>
            <a:ext cx="72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</a:rPr>
              <a:t>　 </a:t>
            </a:r>
            <a:r>
              <a:rPr lang="ja-JP" altLang="en-US" sz="3600" b="1" dirty="0">
                <a:solidFill>
                  <a:srgbClr val="FF0000"/>
                </a:solidFill>
              </a:rPr>
              <a:t>ー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383532" y="4190154"/>
            <a:ext cx="72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</a:rPr>
              <a:t>　 </a:t>
            </a:r>
            <a:r>
              <a:rPr lang="ja-JP" altLang="en-US" sz="3600" b="1" dirty="0">
                <a:solidFill>
                  <a:srgbClr val="FF0000"/>
                </a:solidFill>
              </a:rPr>
              <a:t>ー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41436" y="4196835"/>
            <a:ext cx="72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</a:rPr>
              <a:t>　 </a:t>
            </a:r>
            <a:r>
              <a:rPr lang="ja-JP" altLang="en-US" sz="3600" b="1" dirty="0">
                <a:solidFill>
                  <a:srgbClr val="FF0000"/>
                </a:solidFill>
              </a:rPr>
              <a:t>ー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474FCAF-3C98-4C46-BA22-E8FAD6F34990}"/>
              </a:ext>
            </a:extLst>
          </p:cNvPr>
          <p:cNvSpPr txBox="1"/>
          <p:nvPr/>
        </p:nvSpPr>
        <p:spPr>
          <a:xfrm>
            <a:off x="359569" y="5759625"/>
            <a:ext cx="9746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n-US" altLang="ja-JP" sz="2000" dirty="0">
                <a:solidFill>
                  <a:srgbClr val="0000FF"/>
                </a:solidFill>
                <a:latin typeface="Franklin Gothic Medium" pitchFamily="34" charset="0"/>
              </a:rPr>
              <a:t>S. </a:t>
            </a:r>
            <a:r>
              <a:rPr lang="en-US" altLang="ja-JP" sz="2000" dirty="0" err="1">
                <a:solidFill>
                  <a:srgbClr val="0000FF"/>
                </a:solidFill>
                <a:latin typeface="Franklin Gothic Medium" pitchFamily="34" charset="0"/>
              </a:rPr>
              <a:t>Kondrat</a:t>
            </a:r>
            <a:r>
              <a:rPr lang="en-US" altLang="ja-JP" sz="2000" dirty="0">
                <a:solidFill>
                  <a:srgbClr val="0000FF"/>
                </a:solidFill>
                <a:latin typeface="Franklin Gothic Medium" pitchFamily="34" charset="0"/>
              </a:rPr>
              <a:t> and A. </a:t>
            </a:r>
            <a:r>
              <a:rPr lang="en-US" altLang="ja-JP" sz="2000" dirty="0" err="1">
                <a:solidFill>
                  <a:srgbClr val="0000FF"/>
                </a:solidFill>
                <a:latin typeface="Franklin Gothic Medium" pitchFamily="34" charset="0"/>
              </a:rPr>
              <a:t>Kornyshev</a:t>
            </a:r>
            <a:r>
              <a:rPr lang="en-US" altLang="ja-JP" sz="2000" dirty="0">
                <a:solidFill>
                  <a:srgbClr val="0000FF"/>
                </a:solidFill>
                <a:latin typeface="Franklin Gothic Medium" pitchFamily="34" charset="0"/>
              </a:rPr>
              <a:t>,</a:t>
            </a:r>
          </a:p>
          <a:p>
            <a:pPr marL="0" indent="0"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Franklin Gothic Medium" pitchFamily="34" charset="0"/>
              </a:rPr>
              <a:t>  </a:t>
            </a:r>
            <a:r>
              <a:rPr lang="en-US" altLang="ja-JP" sz="2000" b="1" dirty="0">
                <a:solidFill>
                  <a:srgbClr val="FF0000"/>
                </a:solidFill>
                <a:latin typeface="Franklin Gothic Medium" pitchFamily="34" charset="0"/>
              </a:rPr>
              <a:t>Superionic state </a:t>
            </a:r>
            <a:r>
              <a:rPr lang="en-US" altLang="ja-JP" sz="2000" dirty="0">
                <a:latin typeface="Franklin Gothic Medium" pitchFamily="34" charset="0"/>
              </a:rPr>
              <a:t>in double-layer capacitors </a:t>
            </a:r>
          </a:p>
          <a:p>
            <a:pPr marL="0" indent="0">
              <a:buFontTx/>
              <a:buNone/>
            </a:pPr>
            <a:r>
              <a:rPr lang="en-US" altLang="ja-JP" sz="2000" dirty="0">
                <a:latin typeface="Franklin Gothic Medium" pitchFamily="34" charset="0"/>
              </a:rPr>
              <a:t>        </a:t>
            </a:r>
            <a:r>
              <a:rPr lang="en-US" altLang="ja-JP" sz="2000" i="1" dirty="0">
                <a:latin typeface="Franklin Gothic Medium" pitchFamily="34" charset="0"/>
              </a:rPr>
              <a:t>J. </a:t>
            </a:r>
            <a:r>
              <a:rPr lang="en-US" altLang="ja-JP" sz="2000" i="1" dirty="0" err="1">
                <a:latin typeface="Franklin Gothic Medium" pitchFamily="34" charset="0"/>
              </a:rPr>
              <a:t>Phys:Condens</a:t>
            </a:r>
            <a:r>
              <a:rPr lang="en-US" altLang="ja-JP" sz="2000" i="1" dirty="0">
                <a:latin typeface="Franklin Gothic Medium" pitchFamily="34" charset="0"/>
              </a:rPr>
              <a:t>. Matter</a:t>
            </a:r>
            <a:r>
              <a:rPr lang="en-US" altLang="ja-JP" sz="2000" dirty="0">
                <a:latin typeface="Franklin Gothic Medium" pitchFamily="34" charset="0"/>
              </a:rPr>
              <a:t>. 23, 022201 (2011)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1E5988-7CF8-2BF9-5BC5-A628D1FEBB39}"/>
              </a:ext>
            </a:extLst>
          </p:cNvPr>
          <p:cNvSpPr txBox="1"/>
          <p:nvPr/>
        </p:nvSpPr>
        <p:spPr>
          <a:xfrm>
            <a:off x="4605241" y="3511218"/>
            <a:ext cx="427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00FF"/>
                </a:solidFill>
              </a:rPr>
              <a:t>Why anion-anion contact ?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93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3FBDB-2DB3-AA09-5007-B14177360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18E668-8DE9-2E67-B71F-AE8596E98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46" y="1096917"/>
            <a:ext cx="9338168" cy="5957609"/>
          </a:xfrm>
        </p:spPr>
        <p:txBody>
          <a:bodyPr>
            <a:normAutofit/>
          </a:bodyPr>
          <a:lstStyle/>
          <a:p>
            <a:pPr marL="0" indent="0">
              <a:lnSpc>
                <a:spcPts val="2000"/>
              </a:lnSpc>
              <a:buNone/>
            </a:pPr>
            <a:endParaRPr lang="en-US" altLang="ja-JP" sz="2400" b="1" dirty="0">
              <a:solidFill>
                <a:schemeClr val="bg1">
                  <a:lumMod val="65000"/>
                </a:schemeClr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ja-JP" altLang="en-US" sz="24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　　　　　　</a:t>
            </a: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kumimoji="1" lang="ja-JP" altLang="en-US" b="1" dirty="0">
              <a:latin typeface="Franklin Gothic Medium" panose="020B06030201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2C9AC0-6241-F6C4-6B80-F38AC8902691}"/>
              </a:ext>
            </a:extLst>
          </p:cNvPr>
          <p:cNvSpPr txBox="1"/>
          <p:nvPr/>
        </p:nvSpPr>
        <p:spPr>
          <a:xfrm flipH="1">
            <a:off x="2757456" y="5169158"/>
            <a:ext cx="92747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kumimoji="1" lang="en-GB" altLang="ja-JP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S.Wang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kumimoji="1" lang="en-GB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F.Vallejos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-Burgos, A. </a:t>
            </a:r>
            <a:r>
              <a:rPr kumimoji="1" lang="en-GB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Furuse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J. P. Marco-Lozar,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H. Otsuka, M. </a:t>
            </a:r>
            <a:r>
              <a:rPr kumimoji="1" lang="en-GB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Nagae,Y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r>
              <a:rPr kumimoji="1" lang="en-GB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Kawamata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H. </a:t>
            </a:r>
            <a:r>
              <a:rPr kumimoji="1" lang="en-GB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Kanoh</a:t>
            </a:r>
            <a:r>
              <a:rPr kumimoji="1" lang="en-GB" altLang="ja-JP" sz="1500" b="0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K. Urita,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H. </a:t>
            </a:r>
            <a:r>
              <a:rPr kumimoji="1" lang="en-GB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Notohara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I. </a:t>
            </a:r>
            <a:r>
              <a:rPr kumimoji="1" lang="en-GB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Moriguchi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H. Tanaka,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J. Silvestre-</a:t>
            </a:r>
            <a:r>
              <a:rPr kumimoji="1" lang="en-GB" altLang="ja-JP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Albero</a:t>
            </a:r>
            <a:r>
              <a:rPr kumimoji="1" lang="en-GB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T. Hayashi, K. Kaneko</a:t>
            </a:r>
            <a:r>
              <a:rPr kumimoji="1" lang="en-GB" altLang="ja-JP" sz="15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1500" b="1" i="1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</a:t>
            </a:r>
            <a:r>
              <a:rPr kumimoji="1" lang="en-US" altLang="ja-JP" sz="150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Nature Energy</a:t>
            </a:r>
            <a:r>
              <a:rPr kumimoji="1" lang="en-US" altLang="ja-JP" sz="15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kumimoji="1" lang="en-US" altLang="ja-JP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</a:t>
            </a:r>
            <a:r>
              <a:rPr kumimoji="1" lang="en-US" altLang="ja-JP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s41560-025-01783-z</a:t>
            </a:r>
            <a:endParaRPr kumimoji="1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3E54F7-BDE1-5F9F-C06D-8CBD6978D654}"/>
              </a:ext>
            </a:extLst>
          </p:cNvPr>
          <p:cNvSpPr txBox="1"/>
          <p:nvPr/>
        </p:nvSpPr>
        <p:spPr>
          <a:xfrm>
            <a:off x="-1558810" y="-578180"/>
            <a:ext cx="10978533" cy="224676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125984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GB" altLang="ja-JP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marL="125984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Ambient pressure storage of high-density methane in nanoporous carbon coated </a:t>
            </a:r>
          </a:p>
          <a:p>
            <a:pPr marL="125984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with graphene</a:t>
            </a:r>
            <a:endParaRPr kumimoji="1" lang="ja-JP" altLang="ja-JP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1EB5123-52AD-1FB9-BA7F-8E63AAF1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30" y="1748802"/>
            <a:ext cx="4460794" cy="301785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EF88B24-6F52-C88B-D43A-D7B5B1F0E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951" y="1974353"/>
            <a:ext cx="3797795" cy="323127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A921865-7E35-2087-650C-BEAB81CCA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30" y="4227552"/>
            <a:ext cx="2454487" cy="259060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8839653-54DA-E044-63B0-29698D432B5B}"/>
              </a:ext>
            </a:extLst>
          </p:cNvPr>
          <p:cNvSpPr/>
          <p:nvPr/>
        </p:nvSpPr>
        <p:spPr bwMode="auto">
          <a:xfrm>
            <a:off x="5892800" y="4937760"/>
            <a:ext cx="508000" cy="1865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CE933F-2ED6-3371-7546-B96541B315C2}"/>
              </a:ext>
            </a:extLst>
          </p:cNvPr>
          <p:cNvSpPr txBox="1"/>
          <p:nvPr/>
        </p:nvSpPr>
        <p:spPr>
          <a:xfrm>
            <a:off x="3813436" y="6418106"/>
            <a:ext cx="6140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木曜　国際セッション　</a:t>
            </a:r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Dr. Wang </a:t>
            </a:r>
            <a:r>
              <a:rPr kumimoji="1"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発表予定</a:t>
            </a:r>
          </a:p>
        </p:txBody>
      </p:sp>
    </p:spTree>
    <p:extLst>
      <p:ext uri="{BB962C8B-B14F-4D97-AF65-F5344CB8AC3E}">
        <p14:creationId xmlns:p14="http://schemas.microsoft.com/office/powerpoint/2010/main" val="960892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A67CAC-4D1A-45BE-82F9-DCD94DB0E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85" y="1158516"/>
            <a:ext cx="6057907" cy="519625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A2EC94-8414-41F4-AF1D-5CDACA43D20A}"/>
              </a:ext>
            </a:extLst>
          </p:cNvPr>
          <p:cNvSpPr txBox="1"/>
          <p:nvPr/>
        </p:nvSpPr>
        <p:spPr>
          <a:xfrm>
            <a:off x="-473931" y="-406807"/>
            <a:ext cx="10002644" cy="153888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Arial Unicode MS" pitchFamily="50" charset="-128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Arial Unicode MS" pitchFamily="50" charset="-128"/>
              </a:rPr>
              <a:t>              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Supercritical gas cannot be sufficiently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      physiosorbed even on nanoporous materials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1F38075A-F5C8-473C-9711-E49E0317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892" y="1563745"/>
            <a:ext cx="27305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Critical temp.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T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C</a:t>
            </a: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  H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2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  33 K</a:t>
            </a: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CH</a:t>
            </a:r>
            <a:r>
              <a:rPr kumimoji="1" lang="en-US" altLang="ja-JP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4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  196 K</a:t>
            </a: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 pitchFamily="34" charset="0"/>
                <a:ea typeface="ＭＳ Ｐゴシック" panose="020B0600070205080204" pitchFamily="50" charset="-128"/>
              </a:rPr>
              <a:t>　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 pitchFamily="34" charset="0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 pitchFamily="34" charset="0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Franklin Gothic Medium" panose="020B06030201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4A87865D-849E-42CB-8116-AEDA86314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883" y="3019706"/>
            <a:ext cx="325319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Supercritical gas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cannot condense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Even at high pressure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33CC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Franklin Gothic Medium" panose="020B06030201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43811D8-3907-33A2-6D43-C62013C65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659" y="2278231"/>
            <a:ext cx="1629002" cy="4858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51EFD2B-E4CF-EF5F-2765-82ECE710E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134" y="1715991"/>
            <a:ext cx="1618389" cy="57235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AC98160-90AE-37ED-2D08-692547E923D2}"/>
              </a:ext>
            </a:extLst>
          </p:cNvPr>
          <p:cNvSpPr txBox="1"/>
          <p:nvPr/>
        </p:nvSpPr>
        <p:spPr>
          <a:xfrm>
            <a:off x="4382407" y="2483675"/>
            <a:ext cx="1477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itchFamily="50" charset="-128"/>
              </a:rPr>
              <a:t>Widom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itchFamily="50" charset="-128"/>
              </a:rPr>
              <a:t> line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Arial Unicode MS" pitchFamily="50" charset="-128"/>
            </a:endParaRPr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48A69799-E0CE-3B9C-D1D9-0C28373EACFB}"/>
              </a:ext>
            </a:extLst>
          </p:cNvPr>
          <p:cNvSpPr/>
          <p:nvPr/>
        </p:nvSpPr>
        <p:spPr bwMode="auto">
          <a:xfrm>
            <a:off x="3991436" y="2028610"/>
            <a:ext cx="602552" cy="855194"/>
          </a:xfrm>
          <a:custGeom>
            <a:avLst/>
            <a:gdLst>
              <a:gd name="connsiteX0" fmla="*/ 0 w 602552"/>
              <a:gd name="connsiteY0" fmla="*/ 855194 h 855194"/>
              <a:gd name="connsiteX1" fmla="*/ 561975 w 602552"/>
              <a:gd name="connsiteY1" fmla="*/ 64619 h 855194"/>
              <a:gd name="connsiteX2" fmla="*/ 514350 w 602552"/>
              <a:gd name="connsiteY2" fmla="*/ 102719 h 85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552" h="855194">
                <a:moveTo>
                  <a:pt x="0" y="855194"/>
                </a:moveTo>
                <a:cubicBezTo>
                  <a:pt x="238125" y="522612"/>
                  <a:pt x="476250" y="190031"/>
                  <a:pt x="561975" y="64619"/>
                </a:cubicBezTo>
                <a:cubicBezTo>
                  <a:pt x="647700" y="-60794"/>
                  <a:pt x="581025" y="20962"/>
                  <a:pt x="514350" y="102719"/>
                </a:cubicBezTo>
              </a:path>
            </a:pathLst>
          </a:custGeom>
          <a:noFill/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F79093-F282-E303-3FC7-82E2E9A95BF3}"/>
              </a:ext>
            </a:extLst>
          </p:cNvPr>
          <p:cNvSpPr txBox="1"/>
          <p:nvPr/>
        </p:nvSpPr>
        <p:spPr>
          <a:xfrm>
            <a:off x="6016722" y="4512376"/>
            <a:ext cx="27305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How can we store supercritical gas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at high density?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D57E63-A47D-10F0-B88B-20FB5E8CDE49}"/>
              </a:ext>
            </a:extLst>
          </p:cNvPr>
          <p:cNvSpPr txBox="1"/>
          <p:nvPr/>
        </p:nvSpPr>
        <p:spPr>
          <a:xfrm>
            <a:off x="6019274" y="5899981"/>
            <a:ext cx="2887118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Adsorption Natural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    Gas (ANG)?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8365A278-7D1E-4008-C410-95A8FA646F84}"/>
              </a:ext>
            </a:extLst>
          </p:cNvPr>
          <p:cNvSpPr/>
          <p:nvPr/>
        </p:nvSpPr>
        <p:spPr bwMode="auto">
          <a:xfrm>
            <a:off x="6993653" y="5528039"/>
            <a:ext cx="854110" cy="323993"/>
          </a:xfrm>
          <a:prstGeom prst="downArrow">
            <a:avLst/>
          </a:prstGeom>
          <a:solidFill>
            <a:srgbClr val="5464A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69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6A3454-CEBD-8726-232D-44DFC1CE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18" y="137962"/>
            <a:ext cx="7772400" cy="1143000"/>
          </a:xfrm>
        </p:spPr>
        <p:txBody>
          <a:bodyPr/>
          <a:lstStyle/>
          <a:p>
            <a:r>
              <a:rPr kumimoji="1" lang="ja-JP" altLang="en-US" b="1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コロイドおよび界面化学部会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79058F-AD72-B067-DBA5-0899FB432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37" y="1752600"/>
            <a:ext cx="9295598" cy="5105400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1968</a:t>
            </a:r>
            <a:r>
              <a:rPr lang="ja-JP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コロイド討論会から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r>
              <a:rPr lang="ja-JP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「コロイドおよび界面化学討論会」に変更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1976</a:t>
            </a:r>
            <a:r>
              <a:rPr lang="ja-JP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年に「コロイドおよび界面化学部会」発足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金子：</a:t>
            </a:r>
            <a:r>
              <a:rPr lang="ja-JP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コロイドおよび界面化学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討論会になってから参加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１９７１年：　</a:t>
            </a:r>
            <a:r>
              <a:rPr lang="ja-JP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千葉大学理学部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に就職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r>
              <a:rPr lang="ja-JP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鉄系酸化物コロイド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ー電気物性と気相環境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（大学院修士：有機半導体の分光学）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r>
              <a:rPr lang="ja-JP" altLang="en-US" sz="28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“コロイド系は複雑系で研究対象として興味”</a:t>
            </a:r>
            <a:endParaRPr lang="en-US" altLang="ja-JP" sz="2800" i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345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A6269385-EB24-12C9-0519-BAE27281E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492" y="1677425"/>
            <a:ext cx="4972432" cy="246653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6783C1E-952D-4013-962C-655E97E0C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0291"/>
            <a:ext cx="9349595" cy="158357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" name="Text Box 3">
            <a:extLst>
              <a:ext uri="{FF2B5EF4-FFF2-40B4-BE49-F238E27FC236}">
                <a16:creationId xmlns:a16="http://schemas.microsoft.com/office/drawing/2014/main" id="{162B6B15-170B-411C-B927-BBEFAD2EF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1509" y="243337"/>
            <a:ext cx="1043136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The issue  of ANG  </a:t>
            </a: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– Temperature elevation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induces non-negligible desorption</a:t>
            </a:r>
            <a:endParaRPr kumimoji="1" lang="en-US" altLang="ja-JP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61A3246-8AED-9DEA-8DFB-A911682CB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09" y="3642990"/>
            <a:ext cx="3962231" cy="297167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F1A7AA9-D58F-23F4-C342-A0EE09B777BE}"/>
              </a:ext>
            </a:extLst>
          </p:cNvPr>
          <p:cNvSpPr txBox="1"/>
          <p:nvPr/>
        </p:nvSpPr>
        <p:spPr>
          <a:xfrm>
            <a:off x="-15183" y="1343204"/>
            <a:ext cx="5218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Desorption</a:t>
            </a: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by heat of adsorption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95A5313-A6B7-CBA8-430C-3BB491F3C768}"/>
              </a:ext>
            </a:extLst>
          </p:cNvPr>
          <p:cNvSpPr/>
          <p:nvPr/>
        </p:nvSpPr>
        <p:spPr>
          <a:xfrm>
            <a:off x="5977254" y="2490817"/>
            <a:ext cx="969692" cy="25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1B9B09-C639-2ACF-468D-14404ADFF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008" y="3038576"/>
            <a:ext cx="4111301" cy="324687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0CCCE4-2303-B1FE-1FD3-8A5A0E97AB74}"/>
              </a:ext>
            </a:extLst>
          </p:cNvPr>
          <p:cNvSpPr txBox="1"/>
          <p:nvPr/>
        </p:nvSpPr>
        <p:spPr>
          <a:xfrm>
            <a:off x="5449797" y="6309181"/>
            <a:ext cx="334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Any new method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B5E60E-870A-A551-134C-441F5A0DADB0}"/>
              </a:ext>
            </a:extLst>
          </p:cNvPr>
          <p:cNvSpPr txBox="1"/>
          <p:nvPr/>
        </p:nvSpPr>
        <p:spPr>
          <a:xfrm>
            <a:off x="5203283" y="1644690"/>
            <a:ext cx="41113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Pressure increase due 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desorption on temperature change for carbon for carbon of different pore width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F0C694F-39B1-A44A-D157-30037D14457F}"/>
              </a:ext>
            </a:extLst>
          </p:cNvPr>
          <p:cNvSpPr/>
          <p:nvPr/>
        </p:nvSpPr>
        <p:spPr bwMode="auto">
          <a:xfrm>
            <a:off x="5109597" y="1713092"/>
            <a:ext cx="3962231" cy="4553557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ABA52C2-3B57-A07B-85F6-062D1EDF995E}"/>
              </a:ext>
            </a:extLst>
          </p:cNvPr>
          <p:cNvCxnSpPr/>
          <p:nvPr/>
        </p:nvCxnSpPr>
        <p:spPr bwMode="auto">
          <a:xfrm>
            <a:off x="2562447" y="4774019"/>
            <a:ext cx="988827" cy="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9F1A480-E89A-CCB4-023D-B0C1269E95AC}"/>
              </a:ext>
            </a:extLst>
          </p:cNvPr>
          <p:cNvCxnSpPr/>
          <p:nvPr/>
        </p:nvCxnSpPr>
        <p:spPr bwMode="auto">
          <a:xfrm>
            <a:off x="2562447" y="4774019"/>
            <a:ext cx="988827" cy="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944D2F-FCE6-2119-B9FE-5EB185775A71}"/>
              </a:ext>
            </a:extLst>
          </p:cNvPr>
          <p:cNvSpPr txBox="1"/>
          <p:nvPr/>
        </p:nvSpPr>
        <p:spPr>
          <a:xfrm>
            <a:off x="2562447" y="5345264"/>
            <a:ext cx="152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 Gothic Book" panose="020B0503020102020204" pitchFamily="34" charset="0"/>
                <a:ea typeface="Arial Unicode MS" pitchFamily="50" charset="-128"/>
              </a:rPr>
              <a:t>Pressure increase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Franklin Gothic Book" panose="020B0503020102020204" pitchFamily="34" charset="0"/>
              <a:ea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605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>
            <a:extLst>
              <a:ext uri="{FF2B5EF4-FFF2-40B4-BE49-F238E27FC236}">
                <a16:creationId xmlns:a16="http://schemas.microsoft.com/office/drawing/2014/main" id="{3BF4DA98-59CC-45EB-BF68-2471C494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9905"/>
            <a:ext cx="9144000" cy="109471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E083F3-B147-E051-E59C-296FC79F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20" y="1730964"/>
            <a:ext cx="7091795" cy="339607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4E582C-58AA-56E5-F47E-B6795B0424CD}"/>
              </a:ext>
            </a:extLst>
          </p:cNvPr>
          <p:cNvSpPr/>
          <p:nvPr/>
        </p:nvSpPr>
        <p:spPr>
          <a:xfrm>
            <a:off x="3332480" y="2245360"/>
            <a:ext cx="3850640" cy="97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EE0BDA8-8DE4-760B-5ECD-6043EE41C42D}"/>
              </a:ext>
            </a:extLst>
          </p:cNvPr>
          <p:cNvSpPr/>
          <p:nvPr/>
        </p:nvSpPr>
        <p:spPr>
          <a:xfrm>
            <a:off x="3230880" y="3891279"/>
            <a:ext cx="3850640" cy="7823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D9C9BDF-8BAB-B650-A0B3-1DE29EF28725}"/>
              </a:ext>
            </a:extLst>
          </p:cNvPr>
          <p:cNvSpPr/>
          <p:nvPr/>
        </p:nvSpPr>
        <p:spPr>
          <a:xfrm>
            <a:off x="2936240" y="2407920"/>
            <a:ext cx="579120" cy="812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5AED04A-76B7-D30A-7DB8-7B93B143AA96}"/>
              </a:ext>
            </a:extLst>
          </p:cNvPr>
          <p:cNvSpPr/>
          <p:nvPr/>
        </p:nvSpPr>
        <p:spPr>
          <a:xfrm>
            <a:off x="2936240" y="3830321"/>
            <a:ext cx="579120" cy="812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F31441A-8DA3-464E-F11C-5D73BCF3C15D}"/>
              </a:ext>
            </a:extLst>
          </p:cNvPr>
          <p:cNvSpPr/>
          <p:nvPr/>
        </p:nvSpPr>
        <p:spPr>
          <a:xfrm rot="4918759">
            <a:off x="1595046" y="3060636"/>
            <a:ext cx="948893" cy="7010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6169082-BED1-BBD8-E55A-E100ED775229}"/>
              </a:ext>
            </a:extLst>
          </p:cNvPr>
          <p:cNvSpPr/>
          <p:nvPr/>
        </p:nvSpPr>
        <p:spPr>
          <a:xfrm>
            <a:off x="1903665" y="1595120"/>
            <a:ext cx="579120" cy="812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0036523E-E84D-A065-633B-CB7FA2E9CB21}"/>
              </a:ext>
            </a:extLst>
          </p:cNvPr>
          <p:cNvSpPr/>
          <p:nvPr/>
        </p:nvSpPr>
        <p:spPr>
          <a:xfrm>
            <a:off x="1840833" y="4643121"/>
            <a:ext cx="579120" cy="812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ACC131DE-6A2A-6D46-606D-E6387DEA6327}"/>
              </a:ext>
            </a:extLst>
          </p:cNvPr>
          <p:cNvSpPr/>
          <p:nvPr/>
        </p:nvSpPr>
        <p:spPr>
          <a:xfrm>
            <a:off x="2405250" y="3244541"/>
            <a:ext cx="387415" cy="3689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84D9E82-65DA-474F-C59B-DCE0343BEB15}"/>
              </a:ext>
            </a:extLst>
          </p:cNvPr>
          <p:cNvSpPr/>
          <p:nvPr/>
        </p:nvSpPr>
        <p:spPr>
          <a:xfrm>
            <a:off x="3732310" y="1133659"/>
            <a:ext cx="579120" cy="812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2232D59-D6A0-707D-7618-192713F42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35" y="1719606"/>
            <a:ext cx="6578439" cy="429791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7271FF2-8B3F-9910-E155-78FDE9D57EED}"/>
              </a:ext>
            </a:extLst>
          </p:cNvPr>
          <p:cNvSpPr txBox="1"/>
          <p:nvPr/>
        </p:nvSpPr>
        <p:spPr>
          <a:xfrm>
            <a:off x="4013200" y="2661610"/>
            <a:ext cx="2338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Pore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940B357-D80E-9C2F-2107-8A90575FF147}"/>
              </a:ext>
            </a:extLst>
          </p:cNvPr>
          <p:cNvSpPr txBox="1"/>
          <p:nvPr/>
        </p:nvSpPr>
        <p:spPr>
          <a:xfrm>
            <a:off x="3819940" y="1741222"/>
            <a:ext cx="301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Pore wall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064DAC0-E30E-CE52-57FA-C4F087C66665}"/>
              </a:ext>
            </a:extLst>
          </p:cNvPr>
          <p:cNvSpPr txBox="1"/>
          <p:nvPr/>
        </p:nvSpPr>
        <p:spPr>
          <a:xfrm>
            <a:off x="276868" y="3001794"/>
            <a:ext cx="233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Graphene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nanovalves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09748B8-9F31-7B83-FD8A-812BEB028AC1}"/>
              </a:ext>
            </a:extLst>
          </p:cNvPr>
          <p:cNvSpPr txBox="1"/>
          <p:nvPr/>
        </p:nvSpPr>
        <p:spPr>
          <a:xfrm>
            <a:off x="925033" y="5626590"/>
            <a:ext cx="821896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Methane-CVD</a:t>
            </a:r>
          </a:p>
          <a:p>
            <a:pPr marL="0" marR="0" lvl="0" indent="0" algn="l" defTabSz="914400" rtl="0" eaLnBrk="0" fontAlgn="base" latinLnBrk="0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              Waste-heat utilization: 473 K</a:t>
            </a:r>
            <a:endParaRPr kumimoji="1" lang="ja-JP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DDA0136B-8A96-92F3-37F2-7A882224D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091" y="-55488"/>
            <a:ext cx="10434181" cy="166222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A New Approach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Thermally Tunable Graphene Valves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at Pore Entrance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78245E-28B9-036D-3A0C-6FB8230B60F8}"/>
              </a:ext>
            </a:extLst>
          </p:cNvPr>
          <p:cNvSpPr/>
          <p:nvPr/>
        </p:nvSpPr>
        <p:spPr bwMode="auto">
          <a:xfrm>
            <a:off x="6921568" y="2214475"/>
            <a:ext cx="893349" cy="329461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4417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579F6-E92A-F8A8-453F-7C38E9050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楕円 16">
            <a:extLst>
              <a:ext uri="{FF2B5EF4-FFF2-40B4-BE49-F238E27FC236}">
                <a16:creationId xmlns:a16="http://schemas.microsoft.com/office/drawing/2014/main" id="{748A9D74-0243-C66D-19E3-35E93EEEF3F0}"/>
              </a:ext>
            </a:extLst>
          </p:cNvPr>
          <p:cNvSpPr/>
          <p:nvPr/>
        </p:nvSpPr>
        <p:spPr>
          <a:xfrm>
            <a:off x="3732310" y="1133659"/>
            <a:ext cx="579120" cy="812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DCCB02EE-2ECA-7A72-D4FD-0C45B123E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5672" y="-149083"/>
            <a:ext cx="10434181" cy="109985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Valve function of graphene layers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50D88A5-BE57-C022-392A-5D6F2CCB9F7D}"/>
              </a:ext>
            </a:extLst>
          </p:cNvPr>
          <p:cNvSpPr txBox="1"/>
          <p:nvPr/>
        </p:nvSpPr>
        <p:spPr>
          <a:xfrm>
            <a:off x="105443" y="1062528"/>
            <a:ext cx="9822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In situ TEM images on temperature change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Nagasaki Univ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21E58DE-385F-A65A-2DC3-001B26B4E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23" y="1574398"/>
            <a:ext cx="8838754" cy="181021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623F78-6FD0-F955-FBA0-E876F56A5F0E}"/>
              </a:ext>
            </a:extLst>
          </p:cNvPr>
          <p:cNvSpPr txBox="1"/>
          <p:nvPr/>
        </p:nvSpPr>
        <p:spPr>
          <a:xfrm>
            <a:off x="813916" y="3364859"/>
            <a:ext cx="782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Close                     Open                      Close                       Open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E0401A-33ED-0634-D7B2-0DC3FE9B3868}"/>
              </a:ext>
            </a:extLst>
          </p:cNvPr>
          <p:cNvSpPr txBox="1"/>
          <p:nvPr/>
        </p:nvSpPr>
        <p:spPr>
          <a:xfrm>
            <a:off x="152623" y="3910457"/>
            <a:ext cx="6402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Model structural change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from MD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Wang_Supplementary_Video_2">
            <a:hlinkClick r:id="" action="ppaction://media"/>
            <a:extLst>
              <a:ext uri="{FF2B5EF4-FFF2-40B4-BE49-F238E27FC236}">
                <a16:creationId xmlns:a16="http://schemas.microsoft.com/office/drawing/2014/main" id="{A00C4D21-B3E4-5722-0BC1-67FEACBAB8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168" y="4443317"/>
            <a:ext cx="3067951" cy="2162670"/>
          </a:xfrm>
          <a:prstGeom prst="rect">
            <a:avLst/>
          </a:prstGeom>
        </p:spPr>
      </p:pic>
      <p:pic>
        <p:nvPicPr>
          <p:cNvPr id="6" name="Wang_Supplementary_Video_3">
            <a:hlinkClick r:id="" action="ppaction://media"/>
            <a:extLst>
              <a:ext uri="{FF2B5EF4-FFF2-40B4-BE49-F238E27FC236}">
                <a16:creationId xmlns:a16="http://schemas.microsoft.com/office/drawing/2014/main" id="{3754B01D-B7D0-3B43-8D03-36B9D52ABD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0982" y="4368870"/>
            <a:ext cx="2921020" cy="2081166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5711FCF0-4230-7046-2E15-D58DC3C0B1D2}"/>
              </a:ext>
            </a:extLst>
          </p:cNvPr>
          <p:cNvSpPr/>
          <p:nvPr/>
        </p:nvSpPr>
        <p:spPr>
          <a:xfrm>
            <a:off x="491705" y="4436304"/>
            <a:ext cx="109646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FF"/>
                </a:solidFill>
                <a:latin typeface="Amasis MT Pro" panose="02040504050005020304" pitchFamily="18" charset="0"/>
              </a:rPr>
              <a:t>298 K</a:t>
            </a:r>
            <a:endParaRPr lang="en-US" sz="2000" b="1" dirty="0">
              <a:solidFill>
                <a:srgbClr val="0000FF"/>
              </a:solidFill>
              <a:latin typeface="Amasis MT Pro" panose="020405040500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8BA6EC6-BBE5-1B70-3C76-CFFBAFBDDC41}"/>
              </a:ext>
            </a:extLst>
          </p:cNvPr>
          <p:cNvSpPr/>
          <p:nvPr/>
        </p:nvSpPr>
        <p:spPr>
          <a:xfrm>
            <a:off x="4221520" y="4368870"/>
            <a:ext cx="86919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473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Aptos" panose="020B0004020202020204" pitchFamily="34" charset="0"/>
              </a:rPr>
              <a:t>K</a:t>
            </a:r>
            <a:endParaRPr lang="en-US" sz="2000" b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10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9A522-402F-F897-7AEE-98150158E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楕円 4">
            <a:extLst>
              <a:ext uri="{FF2B5EF4-FFF2-40B4-BE49-F238E27FC236}">
                <a16:creationId xmlns:a16="http://schemas.microsoft.com/office/drawing/2014/main" id="{E7CCD0C2-EDEE-D4A2-38E5-E4C60182EE9B}"/>
              </a:ext>
            </a:extLst>
          </p:cNvPr>
          <p:cNvSpPr/>
          <p:nvPr/>
        </p:nvSpPr>
        <p:spPr bwMode="auto">
          <a:xfrm rot="2022213">
            <a:off x="500177" y="1290517"/>
            <a:ext cx="3658243" cy="567340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693DAC26-5C4E-B2A2-0AA0-77210BEAF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244" y="-16564"/>
            <a:ext cx="9643030" cy="17033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6EB61CFA-05BD-DF65-D6A3-8F951A84C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95434" y="74677"/>
            <a:ext cx="115348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Storage of high pressure methane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in carbon nanopores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through temperature-driven graphene valves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7CE7C07-6FD7-8BFD-8253-1EEBC50E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095" y="3553691"/>
            <a:ext cx="2818215" cy="25249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8E34C22-A7CC-188D-F253-DC41687C8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515" y="1910128"/>
            <a:ext cx="2291748" cy="22756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C23AD57-1B66-00B9-A64C-3233891D7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253" y="3678383"/>
            <a:ext cx="2371760" cy="22756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AFCDE41-9E68-357D-AC15-42FD79488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013" y="2030989"/>
            <a:ext cx="2079143" cy="207914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282C1BA-5129-6947-CAF4-81D05F478C7C}"/>
              </a:ext>
            </a:extLst>
          </p:cNvPr>
          <p:cNvSpPr txBox="1"/>
          <p:nvPr/>
        </p:nvSpPr>
        <p:spPr>
          <a:xfrm>
            <a:off x="990633" y="2558014"/>
            <a:ext cx="2943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25MPa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CH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362D0BF5-434A-A2C2-8450-50F1365F1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910" y="4225287"/>
            <a:ext cx="1288252" cy="2558036"/>
          </a:xfrm>
          <a:prstGeom prst="rect">
            <a:avLst/>
          </a:prstGeom>
        </p:spPr>
      </p:pic>
      <p:sp>
        <p:nvSpPr>
          <p:cNvPr id="2" name="矢印: 上 1">
            <a:extLst>
              <a:ext uri="{FF2B5EF4-FFF2-40B4-BE49-F238E27FC236}">
                <a16:creationId xmlns:a16="http://schemas.microsoft.com/office/drawing/2014/main" id="{DA912807-1ED3-0E85-97AA-07D6BA5EBF72}"/>
              </a:ext>
            </a:extLst>
          </p:cNvPr>
          <p:cNvSpPr/>
          <p:nvPr/>
        </p:nvSpPr>
        <p:spPr bwMode="auto">
          <a:xfrm rot="2796651" flipH="1">
            <a:off x="2036406" y="2953486"/>
            <a:ext cx="373690" cy="5506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矢印: 上 2">
            <a:extLst>
              <a:ext uri="{FF2B5EF4-FFF2-40B4-BE49-F238E27FC236}">
                <a16:creationId xmlns:a16="http://schemas.microsoft.com/office/drawing/2014/main" id="{D1D5690D-AFC4-DCF5-9F97-35C70D122555}"/>
              </a:ext>
            </a:extLst>
          </p:cNvPr>
          <p:cNvSpPr/>
          <p:nvPr/>
        </p:nvSpPr>
        <p:spPr bwMode="auto">
          <a:xfrm rot="2796651" flipH="1">
            <a:off x="6374369" y="3255401"/>
            <a:ext cx="373690" cy="550607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矢印: 上 3">
            <a:extLst>
              <a:ext uri="{FF2B5EF4-FFF2-40B4-BE49-F238E27FC236}">
                <a16:creationId xmlns:a16="http://schemas.microsoft.com/office/drawing/2014/main" id="{3CE09AFD-6539-B920-E2A2-0332894AD0A6}"/>
              </a:ext>
            </a:extLst>
          </p:cNvPr>
          <p:cNvSpPr/>
          <p:nvPr/>
        </p:nvSpPr>
        <p:spPr bwMode="auto">
          <a:xfrm rot="8039641" flipH="1">
            <a:off x="4170806" y="4006870"/>
            <a:ext cx="373690" cy="550607"/>
          </a:xfrm>
          <a:prstGeom prst="upArrow">
            <a:avLst/>
          </a:prstGeom>
          <a:solidFill>
            <a:srgbClr val="008CC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3A2BF10-62E7-3BB9-212B-8802922DE8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7900" y="5374642"/>
            <a:ext cx="1009791" cy="6498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2500822-759F-478B-4583-FB9C6D22E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77049">
            <a:off x="5242550" y="5711175"/>
            <a:ext cx="600515" cy="40010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6D4B7BB-11B5-1B27-2616-C2FECD252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18226">
            <a:off x="5804910" y="4573355"/>
            <a:ext cx="772621" cy="2976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159153B-354A-8CC7-E629-D3F5A68795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3725" y="4469544"/>
            <a:ext cx="1009791" cy="40010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DCF3B2D-C468-C51F-2BB3-4ECE0C5C0E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4988" y="5357420"/>
            <a:ext cx="1009791" cy="40010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EEB41AA-103C-1473-B470-C111609EE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353" y="4375096"/>
            <a:ext cx="1819529" cy="170521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1449E8A-4BCB-3403-84FF-CA6540C7269F}"/>
              </a:ext>
            </a:extLst>
          </p:cNvPr>
          <p:cNvSpPr txBox="1"/>
          <p:nvPr/>
        </p:nvSpPr>
        <p:spPr>
          <a:xfrm>
            <a:off x="4117490" y="5973964"/>
            <a:ext cx="294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Storage at ambient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     pressure</a:t>
            </a:r>
            <a:endParaRPr kumimoji="1" lang="ja-JP" alt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CC5953C-1C7C-22DF-6F53-128082C6A632}"/>
              </a:ext>
            </a:extLst>
          </p:cNvPr>
          <p:cNvSpPr txBox="1"/>
          <p:nvPr/>
        </p:nvSpPr>
        <p:spPr>
          <a:xfrm>
            <a:off x="2841824" y="4179292"/>
            <a:ext cx="2943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Storage</a:t>
            </a:r>
            <a:endParaRPr kumimoji="1" lang="ja-JP" alt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8FB569C-62F0-D872-C7AD-96E849B57D86}"/>
              </a:ext>
            </a:extLst>
          </p:cNvPr>
          <p:cNvSpPr txBox="1"/>
          <p:nvPr/>
        </p:nvSpPr>
        <p:spPr>
          <a:xfrm>
            <a:off x="7179066" y="4225287"/>
            <a:ext cx="2216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Releasing</a:t>
            </a:r>
            <a:endParaRPr kumimoji="1" lang="ja-JP" alt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43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57FED-13D5-43F7-AC02-E6F213C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D2852-8F7E-4A45-97EB-4CED6C8B4E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94009-9955-4C75-990E-805971FAC511}"/>
              </a:ext>
            </a:extLst>
          </p:cNvPr>
          <p:cNvCxnSpPr>
            <a:cxnSpLocks/>
          </p:cNvCxnSpPr>
          <p:nvPr/>
        </p:nvCxnSpPr>
        <p:spPr>
          <a:xfrm flipH="1">
            <a:off x="873089" y="2146689"/>
            <a:ext cx="3291840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7B457F-5DD8-4167-899C-EF39E615A6AB}"/>
              </a:ext>
            </a:extLst>
          </p:cNvPr>
          <p:cNvCxnSpPr>
            <a:cxnSpLocks/>
          </p:cNvCxnSpPr>
          <p:nvPr/>
        </p:nvCxnSpPr>
        <p:spPr>
          <a:xfrm flipH="1">
            <a:off x="5262792" y="2160283"/>
            <a:ext cx="3291840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5F8D5-57D3-4EF8-9742-4286FCAF0A48}"/>
              </a:ext>
            </a:extLst>
          </p:cNvPr>
          <p:cNvSpPr/>
          <p:nvPr/>
        </p:nvSpPr>
        <p:spPr>
          <a:xfrm>
            <a:off x="220607" y="5408437"/>
            <a:ext cx="8702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Entrance-wrapped carbon in this study: </a:t>
            </a:r>
            <a:r>
              <a:rPr kumimoji="1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red star</a:t>
            </a: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, ANG using porous carbons: </a:t>
            </a:r>
            <a:r>
              <a:rPr kumimoji="1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black dot,</a:t>
            </a: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ANG using MOFs: </a:t>
            </a:r>
            <a:r>
              <a:rPr kumimoji="1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dark-green diamond</a:t>
            </a: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ANG is conducted at 298 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The delivery capacities of CNG and reported ANG are amended by taking account of the weight and real occupied volume of the storage containers.</a:t>
            </a: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3AA0E-26A2-47F1-A4D8-6B04EB3AF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18026" y="-128088"/>
            <a:ext cx="9662026" cy="163082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8B3AAA-944C-414F-B420-5A2AA0564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1" y="11321"/>
            <a:ext cx="89472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Largest m</a:t>
            </a: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ethane storage amount  of graphene-coated carbon </a:t>
            </a:r>
          </a:p>
          <a:p>
            <a:pPr lvl="0" algn="ctr" eaLnBrk="1" hangingPunct="1">
              <a:spcBef>
                <a:spcPct val="0"/>
              </a:spcBef>
              <a:buNone/>
            </a:pP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Even at 30 % filling of pores</a:t>
            </a:r>
            <a:endParaRPr kumimoji="1" lang="en-US" altLang="zh-CN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5CA749-3B74-F5EA-75F8-141111F95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07" y="1747480"/>
            <a:ext cx="8631007" cy="35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47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915FD-520B-7EAF-A3D8-9EE7AD5C2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71BDBD-D029-4953-77B1-290F4152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3338" y="0"/>
            <a:ext cx="10238015" cy="857250"/>
          </a:xfrm>
          <a:solidFill>
            <a:srgbClr val="21FF5E"/>
          </a:solidFill>
        </p:spPr>
        <p:txBody>
          <a:bodyPr/>
          <a:lstStyle/>
          <a:p>
            <a:r>
              <a:rPr kumimoji="1" lang="en-US" altLang="ja-JP" b="1" dirty="0">
                <a:solidFill>
                  <a:srgbClr val="0000CC"/>
                </a:solidFill>
                <a:latin typeface="Franklin Gothic Medium" panose="020B0603020102020204" pitchFamily="34" charset="0"/>
              </a:rPr>
              <a:t>    New Giant Energy Storage Route</a:t>
            </a:r>
            <a:endParaRPr kumimoji="1" lang="ja-JP" altLang="en-US" b="1" dirty="0">
              <a:solidFill>
                <a:srgbClr val="0000CC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3E8260-A2C7-0C24-1270-1CE5FB3FD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62" y="613557"/>
            <a:ext cx="9338168" cy="5957609"/>
          </a:xfrm>
        </p:spPr>
        <p:txBody>
          <a:bodyPr>
            <a:normAutofit/>
          </a:bodyPr>
          <a:lstStyle/>
          <a:p>
            <a:pPr marL="0" indent="0">
              <a:lnSpc>
                <a:spcPts val="2000"/>
              </a:lnSpc>
              <a:buNone/>
            </a:pPr>
            <a:endParaRPr lang="en-US" altLang="ja-JP" sz="2400" b="1" dirty="0">
              <a:solidFill>
                <a:srgbClr val="0000FF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en-US" altLang="ja-JP" sz="2800" b="1" dirty="0">
                <a:latin typeface="Franklin Gothic Medium" panose="020B0603020102020204" pitchFamily="34" charset="0"/>
              </a:rPr>
              <a:t>Mechanical Energy storage</a:t>
            </a:r>
          </a:p>
          <a:p>
            <a:pPr marL="0" indent="0">
              <a:lnSpc>
                <a:spcPts val="2300"/>
              </a:lnSpc>
              <a:buNone/>
            </a:pPr>
            <a:r>
              <a:rPr lang="ja-JP" altLang="en-US" sz="28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  　</a:t>
            </a:r>
            <a:endParaRPr lang="en-US" altLang="ja-JP" sz="2800" b="1" dirty="0">
              <a:solidFill>
                <a:srgbClr val="0000FF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ja-JP" altLang="en-US" sz="24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　　　　　　　　　　　　　　</a:t>
            </a:r>
            <a:endParaRPr lang="en-US" altLang="ja-JP" sz="1800" b="1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2000"/>
              </a:lnSpc>
              <a:buNone/>
            </a:pPr>
            <a:endParaRPr lang="en-US" altLang="ja-JP" sz="2400" b="1" dirty="0">
              <a:solidFill>
                <a:srgbClr val="0000FF"/>
              </a:solidFill>
              <a:latin typeface="Franklin Gothic Medium" panose="020B0603020102020204" pitchFamily="34" charset="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ja-JP" altLang="en-US" sz="24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　　　　　　</a:t>
            </a:r>
            <a:endParaRPr lang="en-US" altLang="ja-JP" sz="2400" b="1" dirty="0">
              <a:solidFill>
                <a:srgbClr val="0000FF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24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24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kumimoji="1" lang="ja-JP" altLang="en-US" b="1" dirty="0">
              <a:latin typeface="Franklin Gothic Medium" panose="020B06030201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36B72D-BF61-4727-9C9F-8E89AA076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70" y="1423489"/>
            <a:ext cx="7314652" cy="279309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0BF15C-CFC6-8661-4CBC-C6FAA5B169ED}"/>
              </a:ext>
            </a:extLst>
          </p:cNvPr>
          <p:cNvSpPr/>
          <p:nvPr/>
        </p:nvSpPr>
        <p:spPr bwMode="auto">
          <a:xfrm>
            <a:off x="464878" y="3429000"/>
            <a:ext cx="469187" cy="3072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E224EF5-E0DD-689D-C03C-6B13B5BCD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37" y="4324059"/>
            <a:ext cx="976313" cy="9510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4D38D8C-FF32-4528-AAE3-307692741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567" y="4315411"/>
            <a:ext cx="818382" cy="1033745"/>
          </a:xfrm>
          <a:prstGeom prst="rect">
            <a:avLst/>
          </a:prstGeom>
        </p:spPr>
      </p:pic>
      <p:sp>
        <p:nvSpPr>
          <p:cNvPr id="11" name="コンテンツ プレースホルダー 6">
            <a:extLst>
              <a:ext uri="{FF2B5EF4-FFF2-40B4-BE49-F238E27FC236}">
                <a16:creationId xmlns:a16="http://schemas.microsoft.com/office/drawing/2014/main" id="{570690A5-FE32-089C-BA5A-5ED14B20B6C5}"/>
              </a:ext>
            </a:extLst>
          </p:cNvPr>
          <p:cNvSpPr txBox="1">
            <a:spLocks/>
          </p:cNvSpPr>
          <p:nvPr/>
        </p:nvSpPr>
        <p:spPr bwMode="auto">
          <a:xfrm>
            <a:off x="6750717" y="5362762"/>
            <a:ext cx="3738816" cy="5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1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en-US" altLang="ja-JP" sz="1600" b="1" kern="0" dirty="0"/>
              <a:t>  Prof. D. Tomanek</a:t>
            </a:r>
            <a:endParaRPr lang="ja-JP" altLang="en-US" sz="1600" b="1" kern="0" dirty="0"/>
          </a:p>
        </p:txBody>
      </p:sp>
      <p:pic>
        <p:nvPicPr>
          <p:cNvPr id="5" name="図 4" descr="人, 室内, 男性, 壁 が含まれている画像&#10;&#10;非常に高い精度で生成された説明">
            <a:extLst>
              <a:ext uri="{FF2B5EF4-FFF2-40B4-BE49-F238E27FC236}">
                <a16:creationId xmlns:a16="http://schemas.microsoft.com/office/drawing/2014/main" id="{89CB9598-D6AF-909A-C614-FD14CEE3C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77" y="4300925"/>
            <a:ext cx="740032" cy="98670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4017D88-B214-2CBD-438F-6F9A10295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247" y="4264487"/>
            <a:ext cx="976314" cy="10790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04CA11C-74C2-FFED-F247-4984040D3F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785" y="4313806"/>
            <a:ext cx="863465" cy="95101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903F900-7052-F9DA-61F5-0FF33434C6A1}"/>
              </a:ext>
            </a:extLst>
          </p:cNvPr>
          <p:cNvSpPr/>
          <p:nvPr/>
        </p:nvSpPr>
        <p:spPr bwMode="auto">
          <a:xfrm>
            <a:off x="8334375" y="5507227"/>
            <a:ext cx="1604610" cy="3737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55DF92C-28AC-3A8B-B062-4FEA6F829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8249" y="6538864"/>
            <a:ext cx="5251876" cy="260731"/>
          </a:xfrm>
          <a:prstGeom prst="rect">
            <a:avLst/>
          </a:prstGeom>
        </p:spPr>
      </p:pic>
      <p:sp>
        <p:nvSpPr>
          <p:cNvPr id="9" name="コンテンツ プレースホルダー 6">
            <a:extLst>
              <a:ext uri="{FF2B5EF4-FFF2-40B4-BE49-F238E27FC236}">
                <a16:creationId xmlns:a16="http://schemas.microsoft.com/office/drawing/2014/main" id="{3C095502-74EC-91FA-7B3B-4E09E73D60CB}"/>
              </a:ext>
            </a:extLst>
          </p:cNvPr>
          <p:cNvSpPr txBox="1">
            <a:spLocks/>
          </p:cNvSpPr>
          <p:nvPr/>
        </p:nvSpPr>
        <p:spPr bwMode="auto">
          <a:xfrm>
            <a:off x="344817" y="5346489"/>
            <a:ext cx="6878304" cy="5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1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en-US" altLang="ja-JP" sz="1600" b="1" kern="0" dirty="0"/>
              <a:t>  Prof. S. Utsumi     Dr. S. Kumar-Ujjain     Dr. A. Furuse         Prof. T. Hayashi</a:t>
            </a:r>
            <a:endParaRPr lang="ja-JP" altLang="en-US" sz="1600" b="1" kern="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85BE8F-78EF-798B-2AE6-2EDF69FBC9D5}"/>
              </a:ext>
            </a:extLst>
          </p:cNvPr>
          <p:cNvSpPr txBox="1"/>
          <p:nvPr/>
        </p:nvSpPr>
        <p:spPr>
          <a:xfrm>
            <a:off x="464878" y="6425841"/>
            <a:ext cx="5676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</a:t>
            </a:r>
            <a:r>
              <a:rPr kumimoji="1"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Nature Nanotechnology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kumimoji="1"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1007-1015(2024)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E12BAE7-C8A2-4BCD-3E5D-724829B33645}"/>
              </a:ext>
            </a:extLst>
          </p:cNvPr>
          <p:cNvSpPr txBox="1"/>
          <p:nvPr/>
        </p:nvSpPr>
        <p:spPr>
          <a:xfrm>
            <a:off x="740152" y="5694436"/>
            <a:ext cx="89823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S.</a:t>
            </a:r>
            <a:r>
              <a:rPr kumimoji="1"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 Utsumi, S. K. Ujjain, S. Takahashi, R. </a:t>
            </a:r>
            <a:r>
              <a:rPr kumimoji="1" lang="en-US" altLang="ja-JP" sz="1500" dirty="0" err="1">
                <a:latin typeface="Arial" panose="020B0604020202020204" pitchFamily="34" charset="0"/>
                <a:cs typeface="Arial" panose="020B0604020202020204" pitchFamily="34" charset="0"/>
              </a:rPr>
              <a:t>Shomodomae</a:t>
            </a:r>
            <a:r>
              <a:rPr kumimoji="1"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, T, </a:t>
            </a:r>
            <a:r>
              <a:rPr kumimoji="1" lang="en-US" altLang="ja-JP" sz="1500" dirty="0" err="1">
                <a:latin typeface="Arial" panose="020B0604020202020204" pitchFamily="34" charset="0"/>
                <a:cs typeface="Arial" panose="020B0604020202020204" pitchFamily="34" charset="0"/>
              </a:rPr>
              <a:t>Tamaura</a:t>
            </a:r>
            <a:r>
              <a:rPr kumimoji="1"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, R. Okuda, R. Kobayashi,</a:t>
            </a:r>
          </a:p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O. Takahashi, S. </a:t>
            </a:r>
            <a:r>
              <a:rPr lang="en-US" altLang="ja-JP" sz="1500" dirty="0" err="1">
                <a:latin typeface="Arial" panose="020B0604020202020204" pitchFamily="34" charset="0"/>
                <a:cs typeface="Arial" panose="020B0604020202020204" pitchFamily="34" charset="0"/>
              </a:rPr>
              <a:t>Miyzono</a:t>
            </a:r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, N. Kato, K. </a:t>
            </a:r>
            <a:r>
              <a:rPr lang="en-US" altLang="ja-JP" sz="1500" dirty="0" err="1">
                <a:latin typeface="Arial" panose="020B0604020202020204" pitchFamily="34" charset="0"/>
                <a:cs typeface="Arial" panose="020B0604020202020204" pitchFamily="34" charset="0"/>
              </a:rPr>
              <a:t>Aburamoto</a:t>
            </a:r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, Y. </a:t>
            </a:r>
            <a:r>
              <a:rPr lang="en-US" altLang="ja-JP" sz="1500" dirty="0" err="1">
                <a:latin typeface="Arial" panose="020B0604020202020204" pitchFamily="34" charset="0"/>
                <a:cs typeface="Arial" panose="020B0604020202020204" pitchFamily="34" charset="0"/>
              </a:rPr>
              <a:t>Kosoi</a:t>
            </a:r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, P. Ahuja, A. Furuse, Y. Kawamura,</a:t>
            </a:r>
          </a:p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H. Otsuka, K. Fujisawa, T. Hayashi, D. Tomanek,  K. Kaneko</a:t>
            </a:r>
            <a:r>
              <a:rPr kumimoji="1"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054F0E-D563-C10D-F42E-75E6A22CB31E}"/>
              </a:ext>
            </a:extLst>
          </p:cNvPr>
          <p:cNvSpPr txBox="1"/>
          <p:nvPr/>
        </p:nvSpPr>
        <p:spPr>
          <a:xfrm>
            <a:off x="6497594" y="6308031"/>
            <a:ext cx="3257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月曜 発表済み</a:t>
            </a:r>
          </a:p>
        </p:txBody>
      </p:sp>
    </p:spTree>
    <p:extLst>
      <p:ext uri="{BB962C8B-B14F-4D97-AF65-F5344CB8AC3E}">
        <p14:creationId xmlns:p14="http://schemas.microsoft.com/office/powerpoint/2010/main" val="2991764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4C9B2A-93C5-47B0-BDE1-D4F2F378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44" y="-46217"/>
            <a:ext cx="9251888" cy="828427"/>
          </a:xfrm>
          <a:solidFill>
            <a:srgbClr val="0000FF"/>
          </a:solidFill>
        </p:spPr>
        <p:txBody>
          <a:bodyPr/>
          <a:lstStyle/>
          <a:p>
            <a:r>
              <a:rPr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Energy Storage of Twisting of SWCNT</a:t>
            </a:r>
            <a:endParaRPr kumimoji="1" lang="ja-JP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" name="コンテンツ プレースホルダー 33">
            <a:extLst>
              <a:ext uri="{FF2B5EF4-FFF2-40B4-BE49-F238E27FC236}">
                <a16:creationId xmlns:a16="http://schemas.microsoft.com/office/drawing/2014/main" id="{B8A49350-D987-247B-ED0D-E36C1C709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773" y="1316445"/>
            <a:ext cx="1804566" cy="1773453"/>
          </a:xfr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FAF0E9D-7C0F-4495-95BA-D331BFC6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1" y="1343694"/>
            <a:ext cx="1446331" cy="109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10CACA7-0C65-4F16-BFC6-50E4B5967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85" y="1262178"/>
            <a:ext cx="1288292" cy="96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D6391D75-D6E7-4446-9199-C9E75B810AF3}"/>
              </a:ext>
            </a:extLst>
          </p:cNvPr>
          <p:cNvSpPr/>
          <p:nvPr/>
        </p:nvSpPr>
        <p:spPr>
          <a:xfrm>
            <a:off x="1938980" y="1696513"/>
            <a:ext cx="1017102" cy="319177"/>
          </a:xfrm>
          <a:prstGeom prst="right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2E31D85C-C8C2-42FE-8302-29A276E11004}"/>
              </a:ext>
            </a:extLst>
          </p:cNvPr>
          <p:cNvSpPr/>
          <p:nvPr/>
        </p:nvSpPr>
        <p:spPr>
          <a:xfrm>
            <a:off x="4948935" y="1683490"/>
            <a:ext cx="1288292" cy="319177"/>
          </a:xfrm>
          <a:prstGeom prst="right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7" name="コンテンツ プレースホルダー 6">
            <a:extLst>
              <a:ext uri="{FF2B5EF4-FFF2-40B4-BE49-F238E27FC236}">
                <a16:creationId xmlns:a16="http://schemas.microsoft.com/office/drawing/2014/main" id="{E5658318-FE7C-4E8C-97A0-D0972A402C3B}"/>
              </a:ext>
            </a:extLst>
          </p:cNvPr>
          <p:cNvSpPr txBox="1">
            <a:spLocks/>
          </p:cNvSpPr>
          <p:nvPr/>
        </p:nvSpPr>
        <p:spPr bwMode="auto">
          <a:xfrm>
            <a:off x="6143934" y="2343978"/>
            <a:ext cx="1804566" cy="5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1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en-US" altLang="ja-JP" sz="1600" kern="0" dirty="0"/>
              <a:t>  </a:t>
            </a:r>
            <a:r>
              <a:rPr lang="en-US" altLang="ja-JP" sz="18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SWCNT rope</a:t>
            </a:r>
            <a:endParaRPr lang="ja-JP" altLang="en-US" sz="1800" b="1" kern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コンテンツ プレースホルダー 6">
            <a:extLst>
              <a:ext uri="{FF2B5EF4-FFF2-40B4-BE49-F238E27FC236}">
                <a16:creationId xmlns:a16="http://schemas.microsoft.com/office/drawing/2014/main" id="{22359BA3-2531-49FF-8A79-E29069FA0711}"/>
              </a:ext>
            </a:extLst>
          </p:cNvPr>
          <p:cNvSpPr txBox="1">
            <a:spLocks/>
          </p:cNvSpPr>
          <p:nvPr/>
        </p:nvSpPr>
        <p:spPr bwMode="auto">
          <a:xfrm>
            <a:off x="-259099" y="2461770"/>
            <a:ext cx="1922747" cy="5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1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ja-JP" altLang="en-US" sz="2000" kern="0" dirty="0"/>
              <a:t>　　　</a:t>
            </a:r>
            <a:r>
              <a:rPr lang="en-US" altLang="ja-JP" sz="20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SWCNT</a:t>
            </a:r>
            <a:endParaRPr lang="ja-JP" altLang="en-US" sz="2000" b="1" kern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Picture 2" descr="C:\Users\Mam\Downloads\IMG_01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20912"/>
          <a:stretch/>
        </p:blipFill>
        <p:spPr bwMode="auto">
          <a:xfrm>
            <a:off x="1593672" y="3914775"/>
            <a:ext cx="1014518" cy="270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正方形/長方形 24"/>
          <p:cNvSpPr/>
          <p:nvPr/>
        </p:nvSpPr>
        <p:spPr>
          <a:xfrm>
            <a:off x="121091" y="3110323"/>
            <a:ext cx="2564960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Twisting energy   </a:t>
            </a:r>
          </a:p>
          <a:p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measurement</a:t>
            </a:r>
            <a:endParaRPr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031773" y="3289939"/>
            <a:ext cx="5972706" cy="40011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Gravimetric energy density of SWCNT rope</a:t>
            </a:r>
            <a:endParaRPr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1967C40-92A4-440C-9D6D-E8FC9B8F5BB4}"/>
              </a:ext>
            </a:extLst>
          </p:cNvPr>
          <p:cNvCxnSpPr/>
          <p:nvPr/>
        </p:nvCxnSpPr>
        <p:spPr>
          <a:xfrm>
            <a:off x="1362988" y="5311767"/>
            <a:ext cx="6013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31DC85A-301B-490A-876D-C84EB7D3BC9C}"/>
              </a:ext>
            </a:extLst>
          </p:cNvPr>
          <p:cNvSpPr/>
          <p:nvPr/>
        </p:nvSpPr>
        <p:spPr>
          <a:xfrm>
            <a:off x="23000" y="5153592"/>
            <a:ext cx="1473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SWCN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Ｔ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rope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コンテンツ プレースホルダー 6">
            <a:extLst>
              <a:ext uri="{FF2B5EF4-FFF2-40B4-BE49-F238E27FC236}">
                <a16:creationId xmlns:a16="http://schemas.microsoft.com/office/drawing/2014/main" id="{F2F522F2-6B07-47E9-8F15-28B964B3A720}"/>
              </a:ext>
            </a:extLst>
          </p:cNvPr>
          <p:cNvSpPr txBox="1">
            <a:spLocks/>
          </p:cNvSpPr>
          <p:nvPr/>
        </p:nvSpPr>
        <p:spPr bwMode="auto">
          <a:xfrm>
            <a:off x="4979777" y="4608945"/>
            <a:ext cx="1591201" cy="1425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1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endParaRPr lang="ja-JP" altLang="en-US" sz="2000" kern="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E318514-581B-E84F-E766-E86AA565C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846" y="3833056"/>
            <a:ext cx="3744654" cy="2998211"/>
          </a:xfrm>
          <a:prstGeom prst="rect">
            <a:avLst/>
          </a:prstGeom>
        </p:spPr>
      </p:pic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57A61F3-9B52-9379-94B5-9F95F97795B8}"/>
              </a:ext>
            </a:extLst>
          </p:cNvPr>
          <p:cNvCxnSpPr/>
          <p:nvPr/>
        </p:nvCxnSpPr>
        <p:spPr bwMode="auto">
          <a:xfrm>
            <a:off x="4730379" y="5664372"/>
            <a:ext cx="1943696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コンテンツ プレースホルダー 6">
            <a:extLst>
              <a:ext uri="{FF2B5EF4-FFF2-40B4-BE49-F238E27FC236}">
                <a16:creationId xmlns:a16="http://schemas.microsoft.com/office/drawing/2014/main" id="{4A7BA8DF-122D-1B15-EA6C-1C8E59B540AC}"/>
              </a:ext>
            </a:extLst>
          </p:cNvPr>
          <p:cNvSpPr txBox="1">
            <a:spLocks/>
          </p:cNvSpPr>
          <p:nvPr/>
        </p:nvSpPr>
        <p:spPr bwMode="auto">
          <a:xfrm>
            <a:off x="6627983" y="5549723"/>
            <a:ext cx="1484564" cy="27110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1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18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小塚ゴシック Pr6N M"/>
                <a:ea typeface="小塚ゴシック Pr6N M"/>
                <a:cs typeface="小塚ゴシック Pr6N M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en-US" altLang="ja-JP" sz="1600" b="1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Li ion battery</a:t>
            </a:r>
            <a:endParaRPr lang="ja-JP" altLang="en-US" sz="1600" b="1" kern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3B58ADFC-809C-1264-BD8C-605A334AC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449" y="856992"/>
            <a:ext cx="1383551" cy="4119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725BFF-0D00-E4BA-5306-AC46210085A3}"/>
              </a:ext>
            </a:extLst>
          </p:cNvPr>
          <p:cNvSpPr txBox="1"/>
          <p:nvPr/>
        </p:nvSpPr>
        <p:spPr>
          <a:xfrm>
            <a:off x="4979777" y="3657813"/>
            <a:ext cx="26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Twisting SWCNT</a:t>
            </a:r>
            <a:endParaRPr kumimoji="1" lang="ja-JP" altLang="en-US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8729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69650-979F-C4EB-950B-40FDA44CE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15">
            <a:extLst>
              <a:ext uri="{FF2B5EF4-FFF2-40B4-BE49-F238E27FC236}">
                <a16:creationId xmlns:a16="http://schemas.microsoft.com/office/drawing/2014/main" id="{091A9EC9-5427-F635-57F8-E9CAE2131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26265" r="2262" b="9779"/>
          <a:stretch/>
        </p:blipFill>
        <p:spPr>
          <a:xfrm>
            <a:off x="775090" y="3285427"/>
            <a:ext cx="1554970" cy="798395"/>
          </a:xfrm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DA5B4767-AC86-E4DF-BA44-3F9C4DA9B6C2}"/>
              </a:ext>
            </a:extLst>
          </p:cNvPr>
          <p:cNvSpPr/>
          <p:nvPr/>
        </p:nvSpPr>
        <p:spPr bwMode="auto">
          <a:xfrm>
            <a:off x="7381875" y="2825130"/>
            <a:ext cx="209550" cy="876300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41710F-CB4A-131F-1D8D-7663CA8B2554}"/>
              </a:ext>
            </a:extLst>
          </p:cNvPr>
          <p:cNvSpPr txBox="1"/>
          <p:nvPr/>
        </p:nvSpPr>
        <p:spPr>
          <a:xfrm>
            <a:off x="353449" y="4821875"/>
            <a:ext cx="1904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SWCNT rope</a:t>
            </a:r>
            <a:endParaRPr kumimoji="1" lang="ja-JP" altLang="en-US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3F685D0-4D39-D9D0-6CCE-29D7AE937D38}"/>
              </a:ext>
            </a:extLst>
          </p:cNvPr>
          <p:cNvCxnSpPr/>
          <p:nvPr/>
        </p:nvCxnSpPr>
        <p:spPr bwMode="auto">
          <a:xfrm flipV="1">
            <a:off x="1058863" y="3813849"/>
            <a:ext cx="493712" cy="99500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370D87-0528-BA08-9A2F-A494288548BA}"/>
              </a:ext>
            </a:extLst>
          </p:cNvPr>
          <p:cNvSpPr txBox="1"/>
          <p:nvPr/>
        </p:nvSpPr>
        <p:spPr>
          <a:xfrm>
            <a:off x="-452933" y="-442609"/>
            <a:ext cx="10069286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endParaRPr lang="en-US" altLang="ja-JP" b="1" kern="100" dirty="0"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ADLaM Display" panose="02010000000000000000" pitchFamily="2" charset="0"/>
            </a:endParaRPr>
          </a:p>
          <a:p>
            <a:pPr algn="ctr"/>
            <a:r>
              <a:rPr lang="en-US" altLang="ja-JP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DLaM Display" panose="02010000000000000000" pitchFamily="2" charset="0"/>
              </a:rPr>
              <a:t> </a:t>
            </a:r>
          </a:p>
          <a:p>
            <a:pPr algn="ctr"/>
            <a:r>
              <a:rPr lang="en-US" altLang="ja-JP" b="1" kern="10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DLaM Display" panose="02010000000000000000" pitchFamily="2" charset="0"/>
              </a:rPr>
              <a:t>Twisted SWCNT can move a car</a:t>
            </a:r>
          </a:p>
        </p:txBody>
      </p:sp>
      <p:pic>
        <p:nvPicPr>
          <p:cNvPr id="13" name="2.7ｍ　１５回転　２本での最高距離" descr="2.7ｍ　１５回転　２本での最高距離">
            <a:hlinkClick r:id="" action="ppaction://media"/>
            <a:extLst>
              <a:ext uri="{FF2B5EF4-FFF2-40B4-BE49-F238E27FC236}">
                <a16:creationId xmlns:a16="http://schemas.microsoft.com/office/drawing/2014/main" id="{89EF8C6E-1742-1F2A-0E9F-FB412E0941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51.4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9790" y="1862680"/>
            <a:ext cx="5569139" cy="31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2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500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803026" y="-359170"/>
            <a:ext cx="10238015" cy="1703646"/>
          </a:xfrm>
          <a:solidFill>
            <a:schemeClr val="accent2"/>
          </a:solidFill>
        </p:spPr>
        <p:txBody>
          <a:bodyPr/>
          <a:lstStyle/>
          <a:p>
            <a:r>
              <a:rPr lang="en-US" altLang="ja-JP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Graphene-Crystal Interfaces-Induced </a:t>
            </a:r>
            <a:br>
              <a:rPr lang="en-US" altLang="ja-JP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US" altLang="ja-JP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Membrane Separation</a:t>
            </a:r>
            <a:endParaRPr kumimoji="1" lang="ja-JP" altLang="en-US" sz="36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46883" y="1465452"/>
            <a:ext cx="9338168" cy="5957609"/>
          </a:xfrm>
        </p:spPr>
        <p:txBody>
          <a:bodyPr>
            <a:norm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ja-JP" altLang="en-US" sz="24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　　　　　　　　　　　　　　</a:t>
            </a:r>
            <a:endParaRPr lang="en-US" altLang="ja-JP" sz="1800" b="1" dirty="0">
              <a:latin typeface="Franklin Gothic Medium" panose="020B0603020102020204" pitchFamily="34" charset="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ja-JP" altLang="en-US" sz="2800" b="1" dirty="0">
                <a:solidFill>
                  <a:srgbClr val="0000FF"/>
                </a:solidFill>
                <a:latin typeface="Franklin Gothic Medium" panose="020B0603020102020204" pitchFamily="34" charset="0"/>
              </a:rPr>
              <a:t>　　　　　　</a:t>
            </a:r>
            <a:endParaRPr lang="en-US" altLang="ja-JP" sz="2800" b="1" dirty="0">
              <a:solidFill>
                <a:srgbClr val="0000FF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24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24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1800" dirty="0">
              <a:effectLst/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sz="1800" dirty="0">
              <a:latin typeface="Times New Roman" panose="020206030504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     </a:t>
            </a:r>
            <a:r>
              <a:rPr lang="en-US" altLang="ja-JP" sz="1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R. </a:t>
            </a:r>
            <a:r>
              <a:rPr lang="en-US" altLang="ja-JP" sz="1800" b="1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Kukobat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</a:t>
            </a:r>
            <a:r>
              <a:rPr lang="en-US" altLang="ja-JP" sz="18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M. Sakai,</a:t>
            </a:r>
            <a:r>
              <a:rPr lang="en-US" altLang="ja-JP" sz="18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H. Tanaka,</a:t>
            </a:r>
            <a:r>
              <a:rPr lang="en-US" altLang="ja-JP" sz="18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H. Otsuka,</a:t>
            </a:r>
            <a:r>
              <a:rPr lang="en-US" altLang="ja-JP" sz="18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Fe. </a:t>
            </a:r>
            <a:r>
              <a:rPr lang="en-US" altLang="ja-JP" sz="18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Vallejos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-Burgos,</a:t>
            </a:r>
          </a:p>
          <a:p>
            <a:pPr marL="0" indent="0">
              <a:buNone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    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C. </a:t>
            </a:r>
            <a:r>
              <a:rPr lang="en-US" altLang="ja-JP" sz="18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Lastoskie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 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M. </a:t>
            </a:r>
            <a:r>
              <a:rPr lang="en-US" altLang="ja-JP" sz="18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Matsukata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Y.  Sasaki,</a:t>
            </a:r>
            <a:r>
              <a:rPr lang="en-US" altLang="ja-JP" sz="18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K. Yoshida, T. Hayashi,</a:t>
            </a:r>
            <a:r>
              <a:rPr lang="en-US" altLang="ja-JP" sz="1800" baseline="300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K. Kaneko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                       </a:t>
            </a:r>
            <a:r>
              <a:rPr lang="en-US" altLang="ja-JP" sz="1800" i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Science Advances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fr-FR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8, eabl3521 (1-11) (</a:t>
            </a:r>
            <a:r>
              <a:rPr lang="fr-FR" altLang="ja-JP" sz="18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2022)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altLang="ja-JP" sz="9600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kumimoji="1" lang="ja-JP" altLang="en-US" b="1" dirty="0">
              <a:latin typeface="Franklin Gothic Medium" panose="020B06030201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F2A6471-67E6-6955-C792-6FF7463E3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00" y="1830547"/>
            <a:ext cx="2440723" cy="21719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F2616C5-30BE-3DA0-D942-EC2527E8E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271" y="3042989"/>
            <a:ext cx="999122" cy="98095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4907004-C556-91AA-C849-10B97036C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558" y="3016321"/>
            <a:ext cx="825417" cy="10485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021093E-F21D-5DA5-6F20-A2592309A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508" y="2980125"/>
            <a:ext cx="835510" cy="110668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195A57E-9457-8700-A0BD-3AE1210C4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533" y="3038443"/>
            <a:ext cx="919209" cy="102638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0C3D92-D7D7-DB12-C1C7-CFB2D4FB6EE3}"/>
              </a:ext>
            </a:extLst>
          </p:cNvPr>
          <p:cNvSpPr txBox="1"/>
          <p:nvPr/>
        </p:nvSpPr>
        <p:spPr>
          <a:xfrm>
            <a:off x="2685823" y="4105703"/>
            <a:ext cx="6876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0000FF"/>
                </a:solidFill>
                <a:latin typeface="Arial Nova" panose="020B0504020202020204" pitchFamily="34" charset="0"/>
              </a:rPr>
              <a:t>Dr. R. </a:t>
            </a:r>
            <a:r>
              <a:rPr kumimoji="1" lang="en-US" altLang="ja-JP" sz="1600" b="1" dirty="0" err="1">
                <a:solidFill>
                  <a:srgbClr val="0000FF"/>
                </a:solidFill>
                <a:latin typeface="Arial Nova" panose="020B0504020202020204" pitchFamily="34" charset="0"/>
              </a:rPr>
              <a:t>Kukobat</a:t>
            </a:r>
            <a:r>
              <a:rPr lang="ja-JP" altLang="en-US" sz="1600" b="1" dirty="0">
                <a:solidFill>
                  <a:srgbClr val="0000FF"/>
                </a:solidFill>
                <a:latin typeface="Arial Nova" panose="020B0504020202020204" pitchFamily="34" charset="0"/>
              </a:rPr>
              <a:t>   </a:t>
            </a:r>
            <a:r>
              <a:rPr kumimoji="1" lang="en-US" altLang="ja-JP" sz="1600" dirty="0">
                <a:latin typeface="Arial Nova" panose="020B0504020202020204" pitchFamily="34" charset="0"/>
              </a:rPr>
              <a:t>Prof. H. Tanaka   Prof. C. </a:t>
            </a:r>
            <a:r>
              <a:rPr kumimoji="1" lang="en-US" altLang="ja-JP" sz="1600" dirty="0" err="1">
                <a:latin typeface="Arial Nova" panose="020B0504020202020204" pitchFamily="34" charset="0"/>
              </a:rPr>
              <a:t>Lastoski</a:t>
            </a:r>
            <a:r>
              <a:rPr lang="ja-JP" altLang="en-US" sz="1600" dirty="0">
                <a:latin typeface="Arial Nova" panose="020B0504020202020204" pitchFamily="34" charset="0"/>
              </a:rPr>
              <a:t>  </a:t>
            </a:r>
            <a:r>
              <a:rPr kumimoji="1" lang="en-US" altLang="ja-JP" sz="1600" dirty="0">
                <a:latin typeface="Arial Nova" panose="020B0504020202020204" pitchFamily="34" charset="0"/>
              </a:rPr>
              <a:t>Prof. M. </a:t>
            </a:r>
            <a:r>
              <a:rPr kumimoji="1" lang="en-US" altLang="ja-JP" sz="1600" dirty="0" err="1">
                <a:latin typeface="Arial Nova" panose="020B0504020202020204" pitchFamily="34" charset="0"/>
              </a:rPr>
              <a:t>Matsukata</a:t>
            </a:r>
            <a:endParaRPr kumimoji="1" lang="ja-JP" altLang="en-US" sz="16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323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94B5145-2BAC-4AF3-9565-3CC6EB724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91" y="5009243"/>
            <a:ext cx="5897827" cy="171473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6A6961-D2BF-443A-A3AD-72BF9CCF1367}"/>
              </a:ext>
            </a:extLst>
          </p:cNvPr>
          <p:cNvSpPr txBox="1"/>
          <p:nvPr/>
        </p:nvSpPr>
        <p:spPr>
          <a:xfrm>
            <a:off x="-1" y="-7303"/>
            <a:ext cx="9420447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New Membranes </a:t>
            </a:r>
            <a:endParaRPr kumimoji="1" lang="en-US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O</a:t>
            </a:r>
            <a:r>
              <a:rPr kumimoji="1" lang="en-US" altLang="ja-JP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riginated from Graphene-Crystal Face</a:t>
            </a:r>
            <a:r>
              <a:rPr kumimoji="1" lang="ja-JP" altLang="en-US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 </a:t>
            </a:r>
            <a:r>
              <a:rPr lang="en-US" altLang="ja-JP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I</a:t>
            </a:r>
            <a:r>
              <a:rPr kumimoji="1" lang="en-US" altLang="ja-JP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nterfacial </a:t>
            </a:r>
            <a:r>
              <a:rPr lang="en-US" altLang="ja-JP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</a:t>
            </a:r>
            <a:r>
              <a:rPr kumimoji="1" lang="en-US" altLang="ja-JP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paces</a:t>
            </a:r>
            <a:endParaRPr kumimoji="1" lang="ja-JP" altLang="en-US" b="1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BEBE842-C52D-45E5-B15A-6172B425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0746" y="1201295"/>
            <a:ext cx="2715556" cy="309607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D9BB14-BE61-47F8-A5C9-8AEDFE26443B}"/>
              </a:ext>
            </a:extLst>
          </p:cNvPr>
          <p:cNvSpPr txBox="1"/>
          <p:nvPr/>
        </p:nvSpPr>
        <p:spPr>
          <a:xfrm>
            <a:off x="596397" y="3572540"/>
            <a:ext cx="5422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Franklin Gothic Medium Cond" panose="020B0606030402020204" pitchFamily="34" charset="0"/>
              </a:rPr>
              <a:t>MFI</a:t>
            </a:r>
            <a:endParaRPr kumimoji="1" lang="ja-JP" altLang="en-US" sz="2000" b="1" dirty="0">
              <a:latin typeface="Franklin Gothic Medium Cond" panose="020B06060304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977AE1-906A-40BC-ACBF-43D69D1A0F89}"/>
              </a:ext>
            </a:extLst>
          </p:cNvPr>
          <p:cNvSpPr txBox="1"/>
          <p:nvPr/>
        </p:nvSpPr>
        <p:spPr>
          <a:xfrm>
            <a:off x="3417569" y="2281496"/>
            <a:ext cx="11544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Franklin Gothic Medium Cond" panose="020B0606030402020204" pitchFamily="34" charset="0"/>
              </a:rPr>
              <a:t>Graphene</a:t>
            </a:r>
            <a:endParaRPr kumimoji="1" lang="ja-JP" altLang="en-US" sz="2000" b="1" dirty="0">
              <a:latin typeface="Franklin Gothic Medium Cond" panose="020B06060304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28EC4E1-18C9-4844-B55E-956CAD96F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568" y="2723663"/>
            <a:ext cx="1124107" cy="20957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C80B9B4-BF10-4F76-8BBA-987EFF46A749}"/>
              </a:ext>
            </a:extLst>
          </p:cNvPr>
          <p:cNvSpPr/>
          <p:nvPr/>
        </p:nvSpPr>
        <p:spPr bwMode="auto">
          <a:xfrm>
            <a:off x="366791" y="4051005"/>
            <a:ext cx="3174868" cy="2163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4361D51-9191-410E-8FD6-23048C11D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058" y="1151855"/>
            <a:ext cx="1653474" cy="158068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6C0CA03-8851-43F7-8040-8C403122D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582" y="2839479"/>
            <a:ext cx="3581900" cy="1714739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61353F1-957C-4BF6-BFBA-81F7A8DDC234}"/>
              </a:ext>
            </a:extLst>
          </p:cNvPr>
          <p:cNvSpPr txBox="1"/>
          <p:nvPr/>
        </p:nvSpPr>
        <p:spPr>
          <a:xfrm>
            <a:off x="6137599" y="5143444"/>
            <a:ext cx="129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Franklin Gothic Medium Cond" panose="020B0606030402020204" pitchFamily="34" charset="0"/>
              </a:rPr>
              <a:t>Compression</a:t>
            </a:r>
            <a:endParaRPr kumimoji="1" lang="ja-JP" altLang="en-US" sz="1800" dirty="0">
              <a:latin typeface="Franklin Gothic Medium Cond" panose="020B0606030402020204" pitchFamily="34" charset="0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EAF7241-2860-46C2-B2A1-7BC44BCBE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118" y="2606632"/>
            <a:ext cx="416699" cy="162050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04D6438-F37F-4EE4-8E42-DA5D507FBDA6}"/>
              </a:ext>
            </a:extLst>
          </p:cNvPr>
          <p:cNvSpPr txBox="1"/>
          <p:nvPr/>
        </p:nvSpPr>
        <p:spPr>
          <a:xfrm>
            <a:off x="198166" y="4582960"/>
            <a:ext cx="6565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Franklin Gothic Medium Cond" panose="020B0606030402020204" pitchFamily="34" charset="0"/>
              </a:rPr>
              <a:t>Wrapping of a MFI zeolite crystal with graphenes</a:t>
            </a:r>
            <a:endParaRPr kumimoji="1" lang="ja-JP" altLang="en-US" sz="2400" b="1" dirty="0">
              <a:solidFill>
                <a:srgbClr val="0000FF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6D0688E-34D1-4371-9EA8-22E170EFA4FC}"/>
              </a:ext>
            </a:extLst>
          </p:cNvPr>
          <p:cNvSpPr txBox="1"/>
          <p:nvPr/>
        </p:nvSpPr>
        <p:spPr>
          <a:xfrm>
            <a:off x="5961151" y="2754990"/>
            <a:ext cx="138404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TEM images</a:t>
            </a:r>
            <a:endParaRPr kumimoji="1" lang="ja-JP" altLang="en-US" sz="2000" b="1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0ECA515-C048-4277-9F73-F413C1428669}"/>
              </a:ext>
            </a:extLst>
          </p:cNvPr>
          <p:cNvSpPr txBox="1"/>
          <p:nvPr/>
        </p:nvSpPr>
        <p:spPr>
          <a:xfrm>
            <a:off x="7286823" y="1538168"/>
            <a:ext cx="139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Nanowindows</a:t>
            </a:r>
            <a:endParaRPr kumimoji="1" lang="ja-JP" altLang="en-US" sz="1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7C659974-AF1C-4895-A533-AAB3E08FBC0B}"/>
              </a:ext>
            </a:extLst>
          </p:cNvPr>
          <p:cNvSpPr/>
          <p:nvPr/>
        </p:nvSpPr>
        <p:spPr bwMode="auto">
          <a:xfrm>
            <a:off x="6336565" y="5560828"/>
            <a:ext cx="728503" cy="425302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4B414C49-5A6B-42FA-8FEC-3C786E6A4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6532" y="5461743"/>
            <a:ext cx="866896" cy="809738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0150F14-1073-4F6F-B2E7-EC6CA637861B}"/>
              </a:ext>
            </a:extLst>
          </p:cNvPr>
          <p:cNvSpPr txBox="1"/>
          <p:nvPr/>
        </p:nvSpPr>
        <p:spPr>
          <a:xfrm>
            <a:off x="7494137" y="6250215"/>
            <a:ext cx="189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Franklin Gothic Medium Cond" panose="020B0606030402020204" pitchFamily="34" charset="0"/>
              </a:rPr>
              <a:t>membrane</a:t>
            </a:r>
            <a:endParaRPr kumimoji="1" lang="ja-JP" altLang="en-U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62B83B53-EDB2-4544-96FD-6131F644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7369" y="1238987"/>
            <a:ext cx="990738" cy="257211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F53C8FAB-601F-43AA-8BFD-2E82795E69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9458" y="1067232"/>
            <a:ext cx="1927751" cy="165235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796C69-FA54-4531-A20F-1B69F10D79A1}"/>
              </a:ext>
            </a:extLst>
          </p:cNvPr>
          <p:cNvSpPr txBox="1"/>
          <p:nvPr/>
        </p:nvSpPr>
        <p:spPr>
          <a:xfrm>
            <a:off x="7686532" y="5062645"/>
            <a:ext cx="17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latin typeface="Franklin Gothic Demi Cond" panose="020B0706030402020204" pitchFamily="34" charset="0"/>
              </a:rPr>
              <a:t>5</a:t>
            </a:r>
            <a:r>
              <a:rPr lang="ja-JP" altLang="en-US" sz="1800" dirty="0">
                <a:latin typeface="Franklin Gothic Demi Cond" panose="020B0706030402020204" pitchFamily="34" charset="0"/>
              </a:rPr>
              <a:t> </a:t>
            </a:r>
            <a:r>
              <a:rPr lang="en-US" altLang="ja-JP" sz="1800" dirty="0">
                <a:latin typeface="Franklin Gothic Demi Cond" panose="020B0706030402020204" pitchFamily="34" charset="0"/>
              </a:rPr>
              <a:t>mm</a:t>
            </a:r>
            <a:endParaRPr kumimoji="1" lang="ja-JP" altLang="en-US" sz="1800" dirty="0">
              <a:latin typeface="Franklin Gothic Demi Cond" panose="020B07060304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299A80-EF07-53D5-869C-BE078020A31E}"/>
              </a:ext>
            </a:extLst>
          </p:cNvPr>
          <p:cNvSpPr txBox="1"/>
          <p:nvPr/>
        </p:nvSpPr>
        <p:spPr>
          <a:xfrm>
            <a:off x="1367126" y="4022926"/>
            <a:ext cx="320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2400" b="1" dirty="0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D nanochannels</a:t>
            </a:r>
            <a:endParaRPr kumimoji="1" lang="ja-JP" altLang="en-US" sz="2400" b="1" dirty="0">
              <a:solidFill>
                <a:srgbClr val="FF0000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92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nagano1010\Desktop\3千葉大最終講義\写真２\IMG_0672.JPG">
            <a:extLst>
              <a:ext uri="{FF2B5EF4-FFF2-40B4-BE49-F238E27FC236}">
                <a16:creationId xmlns:a16="http://schemas.microsoft.com/office/drawing/2014/main" id="{37C96332-A064-5FC5-AA1C-3A17FCE4D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テキスト ボックス 2">
            <a:extLst>
              <a:ext uri="{FF2B5EF4-FFF2-40B4-BE49-F238E27FC236}">
                <a16:creationId xmlns:a16="http://schemas.microsoft.com/office/drawing/2014/main" id="{2F016DC1-0CEB-72FA-FFA6-ABEBFB758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33" y="1320119"/>
            <a:ext cx="340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600" b="1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赤松先生</a:t>
            </a:r>
          </a:p>
        </p:txBody>
      </p:sp>
      <p:sp>
        <p:nvSpPr>
          <p:cNvPr id="33796" name="テキスト ボックス 3">
            <a:extLst>
              <a:ext uri="{FF2B5EF4-FFF2-40B4-BE49-F238E27FC236}">
                <a16:creationId xmlns:a16="http://schemas.microsoft.com/office/drawing/2014/main" id="{9AD68D0E-698D-63B8-898F-C94738AB8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202154"/>
            <a:ext cx="3681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Arial Black" panose="020B0A040201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1975</a:t>
            </a: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岡山大理学部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04A06A-3308-477A-933F-3C940D0E8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rgbClr val="3333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400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altLang="ja-JP" sz="3400" b="1" dirty="0">
                <a:solidFill>
                  <a:prstClr val="white"/>
                </a:solidFill>
                <a:latin typeface="Franklin Gothic Medium Cond" panose="020B0606030402020204" pitchFamily="34" charset="0"/>
                <a:ea typeface="Meiryo UI" panose="020B0604030504040204" pitchFamily="50" charset="-128"/>
              </a:rPr>
              <a:t>Promising Membrane for H</a:t>
            </a:r>
            <a:r>
              <a:rPr lang="en-US" altLang="ja-JP" sz="3400" b="1" baseline="-25000" dirty="0">
                <a:solidFill>
                  <a:prstClr val="white"/>
                </a:solidFill>
                <a:latin typeface="Franklin Gothic Medium Cond" panose="020B0606030402020204" pitchFamily="34" charset="0"/>
                <a:ea typeface="Meiryo UI" panose="020B0604030504040204" pitchFamily="50" charset="-128"/>
              </a:rPr>
              <a:t>2</a:t>
            </a:r>
            <a:r>
              <a:rPr lang="en-US" altLang="ja-JP" sz="3400" b="1" dirty="0">
                <a:solidFill>
                  <a:prstClr val="white"/>
                </a:solidFill>
                <a:latin typeface="Franklin Gothic Medium Cond" panose="020B0606030402020204" pitchFamily="34" charset="0"/>
                <a:ea typeface="Meiryo UI" panose="020B0604030504040204" pitchFamily="50" charset="-128"/>
              </a:rPr>
              <a:t>/CH</a:t>
            </a:r>
            <a:r>
              <a:rPr lang="en-US" altLang="ja-JP" sz="3400" b="1" baseline="-25000" dirty="0">
                <a:solidFill>
                  <a:prstClr val="white"/>
                </a:solidFill>
                <a:latin typeface="Franklin Gothic Medium Cond" panose="020B0606030402020204" pitchFamily="34" charset="0"/>
                <a:ea typeface="Meiryo UI" panose="020B0604030504040204" pitchFamily="50" charset="-128"/>
              </a:rPr>
              <a:t>4</a:t>
            </a:r>
            <a:r>
              <a:rPr lang="en-US" altLang="ja-JP" sz="3400" b="1" dirty="0">
                <a:solidFill>
                  <a:prstClr val="white"/>
                </a:solidFill>
                <a:latin typeface="Franklin Gothic Medium Cond" panose="020B0606030402020204" pitchFamily="34" charset="0"/>
                <a:ea typeface="Meiryo UI" panose="020B0604030504040204" pitchFamily="50" charset="-128"/>
              </a:rPr>
              <a:t> Separation</a:t>
            </a:r>
            <a:endParaRPr lang="ja-JP" altLang="en-US" sz="3400" b="1" dirty="0">
              <a:solidFill>
                <a:prstClr val="white"/>
              </a:solidFill>
              <a:latin typeface="Franklin Gothic Medium Cond" panose="020B06060304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86" name="スライド番号プレースホルダー 1">
            <a:extLst>
              <a:ext uri="{FF2B5EF4-FFF2-40B4-BE49-F238E27FC236}">
                <a16:creationId xmlns:a16="http://schemas.microsoft.com/office/drawing/2014/main" id="{B901F8FC-2460-4604-B682-8610D2630BA6}"/>
              </a:ext>
            </a:extLst>
          </p:cNvPr>
          <p:cNvSpPr txBox="1">
            <a:spLocks/>
          </p:cNvSpPr>
          <p:nvPr/>
        </p:nvSpPr>
        <p:spPr bwMode="auto">
          <a:xfrm>
            <a:off x="8407828" y="6536902"/>
            <a:ext cx="817563" cy="3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9813588-DF86-4C5E-AC7A-C3FD730AD16C}" type="slidenum">
              <a:rPr lang="en-US" altLang="ja-JP" sz="1200" b="1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40</a:t>
            </a:fld>
            <a:endParaRPr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2989445-6409-40A9-8884-0DC0C25C75CB}"/>
              </a:ext>
            </a:extLst>
          </p:cNvPr>
          <p:cNvSpPr/>
          <p:nvPr/>
        </p:nvSpPr>
        <p:spPr bwMode="auto">
          <a:xfrm>
            <a:off x="5309107" y="2624500"/>
            <a:ext cx="736820" cy="400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ＭＳ Ｐゴシック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44A6B4A-7465-426E-BAF3-35B4EECBB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7" y="2260259"/>
            <a:ext cx="5405401" cy="454860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E76009C-C28C-483E-A6E0-4E1B5E205D3A}"/>
              </a:ext>
            </a:extLst>
          </p:cNvPr>
          <p:cNvSpPr/>
          <p:nvPr/>
        </p:nvSpPr>
        <p:spPr bwMode="auto">
          <a:xfrm>
            <a:off x="1672597" y="1447467"/>
            <a:ext cx="785091" cy="50912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434139" y="2839944"/>
            <a:ext cx="118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57F583B6-AF52-4C81-8BCF-CB38F1CCC3F6}"/>
              </a:ext>
            </a:extLst>
          </p:cNvPr>
          <p:cNvSpPr/>
          <p:nvPr/>
        </p:nvSpPr>
        <p:spPr>
          <a:xfrm rot="19506503">
            <a:off x="3700591" y="4219235"/>
            <a:ext cx="665625" cy="482570"/>
          </a:xfrm>
          <a:prstGeom prst="rightArrow">
            <a:avLst>
              <a:gd name="adj1" fmla="val 50000"/>
              <a:gd name="adj2" fmla="val 53078"/>
            </a:avLst>
          </a:prstGeom>
          <a:solidFill>
            <a:srgbClr val="3333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94F127-C9A7-42FE-940C-96B87CF216DA}"/>
              </a:ext>
            </a:extLst>
          </p:cNvPr>
          <p:cNvSpPr txBox="1"/>
          <p:nvPr/>
        </p:nvSpPr>
        <p:spPr>
          <a:xfrm>
            <a:off x="359649" y="675590"/>
            <a:ext cx="8784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H</a:t>
            </a:r>
            <a:r>
              <a:rPr lang="en-US" altLang="ja-JP" sz="2400" baseline="-25000" dirty="0">
                <a:solidFill>
                  <a:srgbClr val="0000FF"/>
                </a:solidFill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2</a:t>
            </a:r>
            <a:r>
              <a:rPr lang="en-US" altLang="ja-JP" sz="2400" dirty="0">
                <a:solidFill>
                  <a:srgbClr val="0000FF"/>
                </a:solidFill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 economy is promising for </a:t>
            </a:r>
            <a:r>
              <a:rPr lang="en-US" altLang="ja-JP" sz="2400" dirty="0">
                <a:solidFill>
                  <a:srgbClr val="0000FF"/>
                </a:solidFill>
                <a:latin typeface="Franklin Gothic Demi Cond" panose="020B0706030402020204" pitchFamily="34" charset="0"/>
                <a:ea typeface="游明朝" panose="02020400000000000000" pitchFamily="18" charset="-128"/>
              </a:rPr>
              <a:t>Sustainable Society. </a:t>
            </a:r>
          </a:p>
          <a:p>
            <a:r>
              <a:rPr lang="en-US" altLang="ja-JP" sz="2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  H</a:t>
            </a:r>
            <a:r>
              <a:rPr lang="en-US" altLang="ja-JP" sz="2000" baseline="-25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2</a:t>
            </a:r>
            <a:r>
              <a:rPr lang="en-US" altLang="ja-JP" sz="2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 is mainly produced through steam reforming of natural gas. </a:t>
            </a:r>
            <a:endParaRPr lang="en-US" altLang="ja-JP" sz="2000" dirty="0">
              <a:latin typeface="Franklin Gothic Demi Cond" panose="020B0706030402020204" pitchFamily="34" charset="0"/>
              <a:ea typeface="游明朝" panose="02020400000000000000" pitchFamily="18" charset="-128"/>
            </a:endParaRPr>
          </a:p>
          <a:p>
            <a:r>
              <a:rPr lang="en-US" altLang="ja-JP" sz="2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  The energy-saving recovery of H</a:t>
            </a:r>
            <a:r>
              <a:rPr lang="en-US" altLang="ja-JP" sz="2000" baseline="-25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2</a:t>
            </a:r>
            <a:r>
              <a:rPr lang="en-US" altLang="ja-JP" sz="2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 from refinery streams containing H</a:t>
            </a:r>
            <a:r>
              <a:rPr lang="en-US" altLang="ja-JP" sz="2000" baseline="-25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2</a:t>
            </a:r>
            <a:r>
              <a:rPr lang="en-US" altLang="ja-JP" sz="2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, CH</a:t>
            </a:r>
            <a:r>
              <a:rPr lang="en-US" altLang="ja-JP" sz="2000" baseline="-25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4</a:t>
            </a:r>
            <a:r>
              <a:rPr lang="en-US" altLang="ja-JP" sz="2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,   </a:t>
            </a:r>
          </a:p>
          <a:p>
            <a:r>
              <a:rPr lang="en-US" altLang="ja-JP" sz="2000" dirty="0">
                <a:latin typeface="Franklin Gothic Demi Cond" panose="020B0706030402020204" pitchFamily="34" charset="0"/>
                <a:ea typeface="游明朝" panose="02020400000000000000" pitchFamily="18" charset="-128"/>
              </a:rPr>
              <a:t>     </a:t>
            </a:r>
            <a:r>
              <a:rPr lang="en-US" altLang="ja-JP" sz="2000" dirty="0">
                <a:effectLst/>
                <a:latin typeface="Franklin Gothic Demi Cond" panose="020B0706030402020204" pitchFamily="34" charset="0"/>
                <a:ea typeface="游明朝" panose="02020400000000000000" pitchFamily="18" charset="-128"/>
              </a:rPr>
              <a:t>and light hydrocarbons is intensively demanded.</a:t>
            </a:r>
            <a:endParaRPr kumimoji="1" lang="ja-JP" altLang="en-US" sz="2000" dirty="0">
              <a:latin typeface="Franklin Gothic Demi Cond" panose="020B07060304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C32A766-7D94-419D-BA5D-5D03065F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114" y="2874894"/>
            <a:ext cx="990738" cy="52394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794AB8D-977F-40C2-A20E-24DD0C0293EC}"/>
              </a:ext>
            </a:extLst>
          </p:cNvPr>
          <p:cNvSpPr/>
          <p:nvPr/>
        </p:nvSpPr>
        <p:spPr bwMode="auto">
          <a:xfrm>
            <a:off x="209275" y="2322040"/>
            <a:ext cx="424904" cy="3772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7A0007D-F01D-4813-9752-DE8E204531B3}"/>
              </a:ext>
            </a:extLst>
          </p:cNvPr>
          <p:cNvSpPr/>
          <p:nvPr/>
        </p:nvSpPr>
        <p:spPr bwMode="auto">
          <a:xfrm>
            <a:off x="6019400" y="2855539"/>
            <a:ext cx="286647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4F5EA63-B4E5-4AB1-8C0B-3782D8995352}"/>
              </a:ext>
            </a:extLst>
          </p:cNvPr>
          <p:cNvSpPr txBox="1"/>
          <p:nvPr/>
        </p:nvSpPr>
        <p:spPr>
          <a:xfrm>
            <a:off x="5903881" y="2003958"/>
            <a:ext cx="3850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Franklin Gothic Demi Cond" panose="020B0706030402020204" pitchFamily="34" charset="0"/>
                <a:ea typeface="Meiryo UI" panose="020B0604030504040204" pitchFamily="50" charset="-128"/>
              </a:rPr>
              <a:t>Stability of G-MFI membrane </a:t>
            </a:r>
            <a:endParaRPr kumimoji="1" lang="ja-JP" altLang="en-US" sz="2000" dirty="0">
              <a:latin typeface="Franklin Gothic Demi Cond" panose="020B0706030402020204" pitchFamily="34" charset="0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BC4F44D-A4A7-4F6F-872A-81930FC19719}"/>
              </a:ext>
            </a:extLst>
          </p:cNvPr>
          <p:cNvSpPr txBox="1"/>
          <p:nvPr/>
        </p:nvSpPr>
        <p:spPr>
          <a:xfrm>
            <a:off x="5273692" y="6259904"/>
            <a:ext cx="38703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fontAlgn="base">
              <a:buClr>
                <a:srgbClr val="000000"/>
              </a:buClr>
              <a:buSzPts val="1000"/>
              <a:tabLst>
                <a:tab pos="826135" algn="l"/>
              </a:tabLst>
            </a:pPr>
            <a:r>
              <a:rPr lang="en-US" altLang="ja-JP" sz="16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R. </a:t>
            </a:r>
            <a:r>
              <a:rPr lang="en-US" altLang="ja-JP" sz="16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Kukobat</a:t>
            </a:r>
            <a:r>
              <a:rPr lang="en-US" altLang="ja-JP" sz="16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et al. </a:t>
            </a:r>
            <a:r>
              <a:rPr lang="fr-FR" altLang="ja-JP" sz="1600" i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Sci</a:t>
            </a:r>
            <a:r>
              <a:rPr lang="fr-FR" altLang="ja-JP" sz="1600" i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ence </a:t>
            </a:r>
            <a:r>
              <a:rPr lang="fr-FR" altLang="ja-JP" sz="1600" i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Adv.</a:t>
            </a:r>
            <a:r>
              <a:rPr lang="fr-FR" altLang="ja-JP" sz="16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lvl="0" fontAlgn="base">
              <a:buClr>
                <a:srgbClr val="000000"/>
              </a:buClr>
              <a:buSzPts val="1000"/>
              <a:tabLst>
                <a:tab pos="826135" algn="l"/>
              </a:tabLst>
            </a:pPr>
            <a:r>
              <a:rPr lang="fr-FR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  </a:t>
            </a:r>
            <a:r>
              <a:rPr lang="fr-FR" altLang="ja-JP" sz="16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2022</a:t>
            </a:r>
            <a:r>
              <a:rPr lang="fr-FR" altLang="ja-JP" sz="16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. 8, eabl3521 (1-11).</a:t>
            </a:r>
            <a:endParaRPr lang="ja-JP" altLang="ja-JP" sz="16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66164D2-95A1-429C-96A9-F593DB531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101" y="2439887"/>
            <a:ext cx="3157624" cy="3015814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D609282-81A0-43AE-88E4-65F484661A4B}"/>
              </a:ext>
            </a:extLst>
          </p:cNvPr>
          <p:cNvSpPr/>
          <p:nvPr/>
        </p:nvSpPr>
        <p:spPr bwMode="auto">
          <a:xfrm>
            <a:off x="5888444" y="2502809"/>
            <a:ext cx="261911" cy="4588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84BEF31-E620-4EF7-9604-4C7F6947C399}"/>
              </a:ext>
            </a:extLst>
          </p:cNvPr>
          <p:cNvSpPr txBox="1"/>
          <p:nvPr/>
        </p:nvSpPr>
        <p:spPr>
          <a:xfrm>
            <a:off x="159457" y="1978870"/>
            <a:ext cx="4868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Franklin Gothic Demi Cond" panose="020B0706030402020204" pitchFamily="34" charset="0"/>
              </a:rPr>
              <a:t>Robeson plot for H</a:t>
            </a:r>
            <a:r>
              <a:rPr lang="en-US" altLang="ja-JP" sz="2400" baseline="-25000" dirty="0">
                <a:latin typeface="Franklin Gothic Demi Cond" panose="020B0706030402020204" pitchFamily="34" charset="0"/>
              </a:rPr>
              <a:t>2</a:t>
            </a:r>
            <a:r>
              <a:rPr lang="en-US" altLang="ja-JP" sz="2400" dirty="0">
                <a:latin typeface="Franklin Gothic Demi Cond" panose="020B0706030402020204" pitchFamily="34" charset="0"/>
              </a:rPr>
              <a:t>/CH</a:t>
            </a:r>
            <a:r>
              <a:rPr lang="en-US" altLang="ja-JP" sz="2400" baseline="-25000" dirty="0">
                <a:latin typeface="Franklin Gothic Demi Cond" panose="020B0706030402020204" pitchFamily="34" charset="0"/>
              </a:rPr>
              <a:t>4</a:t>
            </a:r>
            <a:endParaRPr kumimoji="1" lang="ja-JP" altLang="en-US" sz="2400" baseline="-25000" dirty="0">
              <a:latin typeface="Franklin Gothic Demi Cond" panose="020B070603040202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B0F754A-259A-4B85-A301-D683CC966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607" y="5455701"/>
            <a:ext cx="747034" cy="733452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467F084-6E87-4F7F-A8BF-3BD8FCDF7A42}"/>
              </a:ext>
            </a:extLst>
          </p:cNvPr>
          <p:cNvSpPr txBox="1"/>
          <p:nvPr/>
        </p:nvSpPr>
        <p:spPr>
          <a:xfrm>
            <a:off x="6340641" y="5874633"/>
            <a:ext cx="1328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Meiryo UI" panose="020B0604030504040204" pitchFamily="50" charset="-128"/>
              </a:rPr>
              <a:t>Dr. R. </a:t>
            </a:r>
            <a:r>
              <a:rPr kumimoji="1" lang="en-US" altLang="ja-JP" sz="1400" dirty="0" err="1">
                <a:solidFill>
                  <a:schemeClr val="tx1"/>
                </a:solidFill>
                <a:latin typeface="Franklin Gothic Demi Cond" panose="020B0706030402020204" pitchFamily="34" charset="0"/>
                <a:ea typeface="Meiryo UI" panose="020B0604030504040204" pitchFamily="50" charset="-128"/>
              </a:rPr>
              <a:t>Kukobat</a:t>
            </a:r>
            <a:r>
              <a:rPr kumimoji="1" lang="ja-JP" altLang="en-US" sz="1400" dirty="0">
                <a:solidFill>
                  <a:schemeClr val="tx1"/>
                </a:solidFill>
                <a:latin typeface="Franklin Gothic Demi Cond" panose="020B0706030402020204" pitchFamily="34" charset="0"/>
                <a:ea typeface="Meiryo UI" panose="020B0604030504040204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792429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C23255-9D2F-4C39-9D65-0FEAED545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64" y="2158410"/>
            <a:ext cx="3312358" cy="34371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16BBC5-C037-477D-9969-029DF5056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21" y="2158411"/>
            <a:ext cx="3157358" cy="35871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DC3148A-A533-40F5-8625-628D62753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216" y="2158412"/>
            <a:ext cx="2924583" cy="358714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3E3810-80E1-4E17-B616-29727EB0674D}"/>
              </a:ext>
            </a:extLst>
          </p:cNvPr>
          <p:cNvSpPr/>
          <p:nvPr/>
        </p:nvSpPr>
        <p:spPr bwMode="auto">
          <a:xfrm>
            <a:off x="-21264" y="2158410"/>
            <a:ext cx="297711" cy="3721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C1D4453-7236-4095-B0DD-ECA53D8CF07D}"/>
              </a:ext>
            </a:extLst>
          </p:cNvPr>
          <p:cNvSpPr/>
          <p:nvPr/>
        </p:nvSpPr>
        <p:spPr bwMode="auto">
          <a:xfrm>
            <a:off x="3014785" y="2124740"/>
            <a:ext cx="297711" cy="3721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3661443-BBF5-4433-AB99-A8FF1224FF93}"/>
              </a:ext>
            </a:extLst>
          </p:cNvPr>
          <p:cNvSpPr/>
          <p:nvPr/>
        </p:nvSpPr>
        <p:spPr bwMode="auto">
          <a:xfrm>
            <a:off x="6156823" y="2278910"/>
            <a:ext cx="297711" cy="3721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0EB2A1-1CD9-430F-89A8-5DE1B2C9730E}"/>
              </a:ext>
            </a:extLst>
          </p:cNvPr>
          <p:cNvSpPr txBox="1"/>
          <p:nvPr/>
        </p:nvSpPr>
        <p:spPr>
          <a:xfrm>
            <a:off x="829538" y="1360344"/>
            <a:ext cx="176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Franklin Gothic Demi Cond" panose="020B0706030402020204" pitchFamily="34" charset="0"/>
              </a:rPr>
              <a:t>Permeability</a:t>
            </a:r>
            <a:endParaRPr kumimoji="1" lang="ja-JP" altLang="en-US" sz="2400" dirty="0">
              <a:latin typeface="Franklin Gothic Demi Cond" panose="020B07060304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88B3773-7306-4BDC-B7F6-224F4A376464}"/>
              </a:ext>
            </a:extLst>
          </p:cNvPr>
          <p:cNvSpPr txBox="1"/>
          <p:nvPr/>
        </p:nvSpPr>
        <p:spPr>
          <a:xfrm>
            <a:off x="3401877" y="1327413"/>
            <a:ext cx="2659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Franklin Gothic Demi Cond" panose="020B0706030402020204" pitchFamily="34" charset="0"/>
              </a:rPr>
              <a:t>Selectivity of H</a:t>
            </a:r>
            <a:r>
              <a:rPr kumimoji="1" lang="en-US" altLang="ja-JP" sz="2400" baseline="-25000" dirty="0">
                <a:latin typeface="Franklin Gothic Demi Cond" panose="020B0706030402020204" pitchFamily="34" charset="0"/>
              </a:rPr>
              <a:t>2</a:t>
            </a:r>
            <a:r>
              <a:rPr kumimoji="1" lang="en-US" altLang="ja-JP" sz="2400" dirty="0">
                <a:latin typeface="Franklin Gothic Demi Cond" panose="020B0706030402020204" pitchFamily="34" charset="0"/>
              </a:rPr>
              <a:t>  against other gases </a:t>
            </a:r>
            <a:endParaRPr kumimoji="1" lang="ja-JP" altLang="en-US" sz="2400" dirty="0">
              <a:latin typeface="Franklin Gothic Demi Cond" panose="020B07060304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BE2B24-B938-45F7-B27E-342C26FF4FEE}"/>
              </a:ext>
            </a:extLst>
          </p:cNvPr>
          <p:cNvSpPr txBox="1"/>
          <p:nvPr/>
        </p:nvSpPr>
        <p:spPr>
          <a:xfrm>
            <a:off x="6421221" y="1360344"/>
            <a:ext cx="2659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Franklin Gothic Demi Cond" panose="020B0706030402020204" pitchFamily="34" charset="0"/>
              </a:rPr>
              <a:t>Robeson plot for CO</a:t>
            </a:r>
            <a:r>
              <a:rPr lang="en-US" altLang="ja-JP" sz="2400" baseline="-25000" dirty="0">
                <a:latin typeface="Franklin Gothic Demi Cond" panose="020B0706030402020204" pitchFamily="34" charset="0"/>
              </a:rPr>
              <a:t>2</a:t>
            </a:r>
            <a:r>
              <a:rPr lang="en-US" altLang="ja-JP" sz="2400" dirty="0">
                <a:latin typeface="Franklin Gothic Demi Cond" panose="020B0706030402020204" pitchFamily="34" charset="0"/>
              </a:rPr>
              <a:t>/CH</a:t>
            </a:r>
            <a:r>
              <a:rPr lang="en-US" altLang="ja-JP" sz="2400" baseline="-25000" dirty="0">
                <a:latin typeface="Franklin Gothic Demi Cond" panose="020B0706030402020204" pitchFamily="34" charset="0"/>
              </a:rPr>
              <a:t>4</a:t>
            </a:r>
            <a:endParaRPr kumimoji="1" lang="ja-JP" altLang="en-US" sz="2400" baseline="-25000" dirty="0">
              <a:latin typeface="Franklin Gothic Demi Cond" panose="020B07060304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89BEE3-1647-407A-B7C0-E6D54AC14867}"/>
              </a:ext>
            </a:extLst>
          </p:cNvPr>
          <p:cNvSpPr txBox="1"/>
          <p:nvPr/>
        </p:nvSpPr>
        <p:spPr>
          <a:xfrm>
            <a:off x="-10534" y="-27433"/>
            <a:ext cx="9484241" cy="1077218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    </a:t>
            </a:r>
            <a:r>
              <a:rPr kumimoji="1" lang="en-US" altLang="ja-JP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</a:p>
          <a:p>
            <a:r>
              <a:rPr lang="en-US" altLang="ja-JP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  </a:t>
            </a:r>
            <a:r>
              <a:rPr kumimoji="1" lang="en-US" altLang="ja-JP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Membrane Characteristics of Graphene-wrapped MFI</a:t>
            </a:r>
            <a:endParaRPr kumimoji="1" lang="ja-JP" alt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15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C216EA-B24A-45E9-927C-2729FEB7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73" y="2466669"/>
            <a:ext cx="4563624" cy="40610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3B58C9B-A3E5-46AD-AE26-6913002CC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9" y="2466668"/>
            <a:ext cx="4100808" cy="406105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DF2C23-A6CA-4BD7-A129-06848AB877D9}"/>
              </a:ext>
            </a:extLst>
          </p:cNvPr>
          <p:cNvSpPr txBox="1"/>
          <p:nvPr/>
        </p:nvSpPr>
        <p:spPr>
          <a:xfrm>
            <a:off x="-3169" y="-248818"/>
            <a:ext cx="9399181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</a:p>
          <a:p>
            <a:r>
              <a:rPr kumimoji="1" lang="en-US" altLang="ja-JP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              Graphene-Wrapped Zeolite Particle</a:t>
            </a:r>
            <a:endParaRPr kumimoji="1" lang="ja-JP" altLang="en-US" sz="3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F3EAF49-B231-4C12-A545-F9DDE6515433}"/>
              </a:ext>
            </a:extLst>
          </p:cNvPr>
          <p:cNvSpPr txBox="1"/>
          <p:nvPr/>
        </p:nvSpPr>
        <p:spPr>
          <a:xfrm>
            <a:off x="329609" y="1149372"/>
            <a:ext cx="42423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rgbClr val="0000FF"/>
                </a:solidFill>
                <a:latin typeface="Franklin Gothic Demi Cond" panose="020B0706030402020204" pitchFamily="34" charset="0"/>
              </a:rPr>
              <a:t>Wrapping</a:t>
            </a:r>
          </a:p>
          <a:p>
            <a:r>
              <a:rPr lang="en-US" altLang="ja-JP" sz="2000" dirty="0">
                <a:latin typeface="Franklin Gothic Demi Cond" panose="020B0706030402020204" pitchFamily="34" charset="0"/>
              </a:rPr>
              <a:t>      gives subnanoscale gaps between  </a:t>
            </a:r>
          </a:p>
          <a:p>
            <a:r>
              <a:rPr lang="en-US" altLang="ja-JP" sz="2000" dirty="0">
                <a:latin typeface="Franklin Gothic Demi Cond" panose="020B0706030402020204" pitchFamily="34" charset="0"/>
              </a:rPr>
              <a:t>      graphene layers and MFI surface</a:t>
            </a:r>
          </a:p>
          <a:p>
            <a:r>
              <a:rPr kumimoji="1" lang="en-US" altLang="ja-JP" sz="2000" dirty="0">
                <a:latin typeface="Franklin Gothic Demi Cond" panose="020B0706030402020204" pitchFamily="34" charset="0"/>
              </a:rPr>
              <a:t>            ----------------</a:t>
            </a:r>
            <a:r>
              <a:rPr kumimoji="1" lang="ja-JP" altLang="en-US" sz="2000" dirty="0">
                <a:latin typeface="Franklin Gothic Demi Cond" panose="020B0706030402020204" pitchFamily="34" charset="0"/>
              </a:rPr>
              <a:t>　</a:t>
            </a:r>
            <a:r>
              <a:rPr kumimoji="1" lang="en-US" altLang="ja-JP" sz="2000" dirty="0">
                <a:latin typeface="Franklin Gothic Demi Cond" panose="020B0706030402020204" pitchFamily="34" charset="0"/>
              </a:rPr>
              <a:t>Molecular sieving</a:t>
            </a:r>
            <a:endParaRPr kumimoji="1" lang="ja-JP" altLang="en-US" sz="2000" dirty="0">
              <a:latin typeface="Franklin Gothic Demi Cond" panose="020B07060304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5FB3C3-B48D-4ED5-8706-891CA85D1E28}"/>
              </a:ext>
            </a:extLst>
          </p:cNvPr>
          <p:cNvSpPr txBox="1"/>
          <p:nvPr/>
        </p:nvSpPr>
        <p:spPr>
          <a:xfrm>
            <a:off x="4696422" y="1185870"/>
            <a:ext cx="424239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solidFill>
                  <a:srgbClr val="0000FF"/>
                </a:solidFill>
                <a:latin typeface="Franklin Gothic Demi Cond" panose="020B0706030402020204" pitchFamily="34" charset="0"/>
              </a:rPr>
              <a:t>Bridging graphene-wrapped zeolite  </a:t>
            </a:r>
          </a:p>
          <a:p>
            <a:r>
              <a:rPr lang="en-US" altLang="ja-JP" sz="2000" dirty="0">
                <a:latin typeface="Franklin Gothic Demi Cond" panose="020B0706030402020204" pitchFamily="34" charset="0"/>
              </a:rPr>
              <a:t>    crystals to enhance the particle-particle</a:t>
            </a:r>
          </a:p>
          <a:p>
            <a:r>
              <a:rPr lang="en-US" altLang="ja-JP" sz="2000" dirty="0">
                <a:latin typeface="Franklin Gothic Demi Cond" panose="020B0706030402020204" pitchFamily="34" charset="0"/>
              </a:rPr>
              <a:t>    contact, reducing leakage</a:t>
            </a:r>
            <a:endParaRPr kumimoji="1" lang="ja-JP" altLang="en-US" sz="20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09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スライド番号プレースホルダー 1">
            <a:extLst>
              <a:ext uri="{FF2B5EF4-FFF2-40B4-BE49-F238E27FC236}">
                <a16:creationId xmlns:a16="http://schemas.microsoft.com/office/drawing/2014/main" id="{7B6BFE45-99AB-4801-B39A-964DC660C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768444" y="7319819"/>
            <a:ext cx="585787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0645C4-9D5A-4D88-B692-94C83D66F8BB}" type="slidenum"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37924CE-F525-43B6-9421-D7C358336F7E}"/>
              </a:ext>
            </a:extLst>
          </p:cNvPr>
          <p:cNvSpPr/>
          <p:nvPr/>
        </p:nvSpPr>
        <p:spPr>
          <a:xfrm>
            <a:off x="-116463" y="-26090"/>
            <a:ext cx="9260463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Air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Separation: O</a:t>
            </a:r>
            <a:r>
              <a:rPr lang="en-US" altLang="ja-JP" b="1" baseline="-25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 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(N</a:t>
            </a:r>
            <a:r>
              <a:rPr lang="en-US" altLang="ja-JP" b="1" baseline="-25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)-Enriched Gas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lang="ja-JP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46E83F-DE38-42FB-82EB-720F0BD53538}"/>
              </a:ext>
            </a:extLst>
          </p:cNvPr>
          <p:cNvSpPr txBox="1"/>
          <p:nvPr/>
        </p:nvSpPr>
        <p:spPr>
          <a:xfrm>
            <a:off x="2062675" y="3976022"/>
            <a:ext cx="3583836" cy="400110"/>
          </a:xfrm>
          <a:prstGeom prst="rect">
            <a:avLst/>
          </a:prstGeom>
          <a:noFill/>
          <a:ln w="38100">
            <a:solidFill>
              <a:srgbClr val="00CC66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Franklin Gothic Demi Cond" panose="020B0706030402020204" pitchFamily="34" charset="0"/>
              </a:rPr>
              <a:t>Rapid separation: O</a:t>
            </a:r>
            <a:r>
              <a:rPr lang="en-US" altLang="ja-JP" sz="2000" b="1" baseline="-25000" dirty="0">
                <a:latin typeface="Franklin Gothic Demi Cond" panose="020B0706030402020204" pitchFamily="34" charset="0"/>
              </a:rPr>
              <a:t>2 </a:t>
            </a:r>
            <a:r>
              <a:rPr lang="en-US" altLang="ja-JP" sz="2000" b="1" dirty="0">
                <a:latin typeface="Franklin Gothic Demi Cond" panose="020B0706030402020204" pitchFamily="34" charset="0"/>
              </a:rPr>
              <a:t>enriched gas</a:t>
            </a:r>
            <a:endParaRPr lang="ja-JP" altLang="en-US" sz="2000" b="1" dirty="0">
              <a:latin typeface="Franklin Gothic Demi Cond" panose="020B0706030402020204" pitchFamily="34" charset="0"/>
            </a:endParaRPr>
          </a:p>
        </p:txBody>
      </p:sp>
      <p:sp>
        <p:nvSpPr>
          <p:cNvPr id="7176" name="矢印: 右 7175">
            <a:extLst>
              <a:ext uri="{FF2B5EF4-FFF2-40B4-BE49-F238E27FC236}">
                <a16:creationId xmlns:a16="http://schemas.microsoft.com/office/drawing/2014/main" id="{8CC8160E-F840-43D4-8DD5-7F27EB8C464A}"/>
              </a:ext>
            </a:extLst>
          </p:cNvPr>
          <p:cNvSpPr/>
          <p:nvPr/>
        </p:nvSpPr>
        <p:spPr>
          <a:xfrm>
            <a:off x="2351463" y="5262552"/>
            <a:ext cx="495733" cy="823272"/>
          </a:xfrm>
          <a:prstGeom prst="rightArrow">
            <a:avLst/>
          </a:prstGeom>
          <a:solidFill>
            <a:srgbClr val="00FF00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3910614B-FC3C-41A8-9053-C3F630254470}"/>
              </a:ext>
            </a:extLst>
          </p:cNvPr>
          <p:cNvSpPr/>
          <p:nvPr/>
        </p:nvSpPr>
        <p:spPr>
          <a:xfrm>
            <a:off x="5066821" y="4963531"/>
            <a:ext cx="656782" cy="14882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FDAB8A-95F1-4888-AF87-9665C755B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346" y="4480674"/>
            <a:ext cx="2113487" cy="217421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B4E9810-7CC6-4914-8F1A-B088D1FD3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603" y="4188842"/>
            <a:ext cx="3124636" cy="244826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338144B-E45D-4328-8F68-5BE54933A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017" y="5530254"/>
            <a:ext cx="427402" cy="354824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E7461B23-63D0-4983-81DD-D844B1EE8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66" y="976542"/>
            <a:ext cx="2391780" cy="2170514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4720013A-9A03-43D5-8310-598E6BEB5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598" y="1183721"/>
            <a:ext cx="5312519" cy="1948454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65C9DE4-952D-49EC-A831-89D9E5C083B9}"/>
              </a:ext>
            </a:extLst>
          </p:cNvPr>
          <p:cNvSpPr txBox="1"/>
          <p:nvPr/>
        </p:nvSpPr>
        <p:spPr>
          <a:xfrm>
            <a:off x="4784901" y="697006"/>
            <a:ext cx="2754587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Franklin Gothic Demi Cond" panose="020B0706030402020204" pitchFamily="34" charset="0"/>
              </a:rPr>
              <a:t>Air separation method</a:t>
            </a:r>
            <a:endParaRPr kumimoji="1" lang="ja-JP" altLang="en-US" sz="2400" dirty="0">
              <a:latin typeface="Franklin Gothic Demi Cond" panose="020B0706030402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94166ABD-70DF-4D92-A3E9-0CE1959F206F}"/>
              </a:ext>
            </a:extLst>
          </p:cNvPr>
          <p:cNvSpPr txBox="1"/>
          <p:nvPr/>
        </p:nvSpPr>
        <p:spPr>
          <a:xfrm>
            <a:off x="754436" y="3134176"/>
            <a:ext cx="7755897" cy="70788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Franklin Gothic Demi Cond" panose="020B0706030402020204" pitchFamily="34" charset="0"/>
              </a:rPr>
              <a:t>Present membrane method is the most energy sa</a:t>
            </a:r>
            <a:r>
              <a:rPr lang="en-US" altLang="ja-JP" sz="2000" dirty="0">
                <a:latin typeface="Franklin Gothic Demi Cond" panose="020B0706030402020204" pitchFamily="34" charset="0"/>
              </a:rPr>
              <a:t>ving, but </a:t>
            </a:r>
            <a:r>
              <a:rPr kumimoji="1" lang="en-US" altLang="ja-JP" sz="2000" dirty="0">
                <a:latin typeface="Franklin Gothic Demi Cond" panose="020B0706030402020204" pitchFamily="34" charset="0"/>
              </a:rPr>
              <a:t>not productive.</a:t>
            </a:r>
          </a:p>
          <a:p>
            <a:r>
              <a:rPr lang="en-US" altLang="ja-JP" sz="2000" dirty="0">
                <a:latin typeface="Franklin Gothic Demi Cond" panose="020B0706030402020204" pitchFamily="34" charset="0"/>
              </a:rPr>
              <a:t>      </a:t>
            </a:r>
            <a:r>
              <a:rPr lang="en-US" altLang="ja-JP" sz="2000" dirty="0">
                <a:solidFill>
                  <a:srgbClr val="0000FF"/>
                </a:solidFill>
                <a:latin typeface="Franklin Gothic Demi Cond" panose="020B0706030402020204" pitchFamily="34" charset="0"/>
              </a:rPr>
              <a:t>We need to develop </a:t>
            </a:r>
            <a:r>
              <a:rPr lang="en-US" altLang="ja-JP" sz="2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Extremely Rapid </a:t>
            </a:r>
            <a:r>
              <a:rPr lang="en-US" altLang="ja-JP" sz="2000" dirty="0">
                <a:solidFill>
                  <a:srgbClr val="0000FF"/>
                </a:solidFill>
                <a:latin typeface="Franklin Gothic Demi Cond" panose="020B0706030402020204" pitchFamily="34" charset="0"/>
              </a:rPr>
              <a:t>Membrane Separation Technology</a:t>
            </a:r>
            <a:r>
              <a:rPr kumimoji="1" lang="en-US" altLang="ja-JP" sz="2000" dirty="0">
                <a:solidFill>
                  <a:srgbClr val="0000FF"/>
                </a:solidFill>
                <a:latin typeface="Franklin Gothic Demi Cond" panose="020B0706030402020204" pitchFamily="34" charset="0"/>
              </a:rPr>
              <a:t> </a:t>
            </a:r>
            <a:endParaRPr kumimoji="1" lang="ja-JP" altLang="en-US" sz="2000" dirty="0">
              <a:solidFill>
                <a:srgbClr val="0000FF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BB48D9D-6C12-C631-437E-E3C154792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85" y="4816746"/>
            <a:ext cx="2172528" cy="17148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E687D1-1509-AE46-B029-BB86945BF03C}"/>
              </a:ext>
            </a:extLst>
          </p:cNvPr>
          <p:cNvSpPr txBox="1"/>
          <p:nvPr/>
        </p:nvSpPr>
        <p:spPr>
          <a:xfrm>
            <a:off x="311234" y="5182142"/>
            <a:ext cx="844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Air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7437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6C8E04F6-845A-488D-BF32-E9698BAC3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82" y="1968821"/>
            <a:ext cx="4554539" cy="426660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F2FEE7-A569-4F37-BE28-266CC1E60DDC}"/>
              </a:ext>
            </a:extLst>
          </p:cNvPr>
          <p:cNvSpPr txBox="1"/>
          <p:nvPr/>
        </p:nvSpPr>
        <p:spPr>
          <a:xfrm>
            <a:off x="0" y="-42156"/>
            <a:ext cx="9433932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kumimoji="1" lang="en-US" altLang="ja-JP" sz="2800" b="1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  <a:p>
            <a:r>
              <a:rPr lang="en-US" altLang="ja-JP" sz="28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        </a:t>
            </a:r>
            <a:r>
              <a:rPr kumimoji="1" lang="en-US" altLang="ja-JP" sz="28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Graphene-</a:t>
            </a:r>
            <a:r>
              <a:rPr lang="en-US" altLang="ja-JP" sz="28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W</a:t>
            </a:r>
            <a:r>
              <a:rPr kumimoji="1" lang="en-US" altLang="ja-JP" sz="28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rapped Zeolite (MFI) Membrane of N</a:t>
            </a:r>
            <a:r>
              <a:rPr kumimoji="1" lang="en-US" altLang="ja-JP" sz="2800" b="1" baseline="-25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2  </a:t>
            </a:r>
            <a:r>
              <a:rPr kumimoji="1" lang="en-US" altLang="ja-JP" sz="28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Selectivity  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D8A5BB9-DE00-4402-9609-159F5FBA3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969" y="2459066"/>
            <a:ext cx="3773561" cy="272074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61ABAD1-0D91-42F1-8D21-32DBD49FF470}"/>
              </a:ext>
            </a:extLst>
          </p:cNvPr>
          <p:cNvSpPr txBox="1"/>
          <p:nvPr/>
        </p:nvSpPr>
        <p:spPr>
          <a:xfrm>
            <a:off x="3047164" y="2159923"/>
            <a:ext cx="1410447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00FF"/>
                </a:solidFill>
                <a:latin typeface="Franklin Gothic Medium Cond" panose="020B0606030402020204" pitchFamily="34" charset="0"/>
              </a:rPr>
              <a:t>G-wrapped MFI</a:t>
            </a:r>
            <a:endParaRPr kumimoji="1" lang="ja-JP" altLang="en-US" sz="2000" b="1" dirty="0">
              <a:solidFill>
                <a:srgbClr val="0000FF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E1E94D9-C501-4E72-B0B1-D5CC42485E9F}"/>
              </a:ext>
            </a:extLst>
          </p:cNvPr>
          <p:cNvSpPr txBox="1"/>
          <p:nvPr/>
        </p:nvSpPr>
        <p:spPr>
          <a:xfrm>
            <a:off x="1662579" y="4604085"/>
            <a:ext cx="27357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Upper bound in 2008</a:t>
            </a:r>
            <a:endParaRPr kumimoji="1" lang="ja-JP" altLang="en-US" sz="2000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01B78B4B-D257-44AB-913E-BAABFA2E7334}"/>
              </a:ext>
            </a:extLst>
          </p:cNvPr>
          <p:cNvSpPr/>
          <p:nvPr/>
        </p:nvSpPr>
        <p:spPr bwMode="auto">
          <a:xfrm>
            <a:off x="3691056" y="3650296"/>
            <a:ext cx="122664" cy="122664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0B1CFA2-8EB1-4679-8BBF-AD0BBC9B70A1}"/>
              </a:ext>
            </a:extLst>
          </p:cNvPr>
          <p:cNvSpPr txBox="1"/>
          <p:nvPr/>
        </p:nvSpPr>
        <p:spPr>
          <a:xfrm>
            <a:off x="1500757" y="2772183"/>
            <a:ext cx="1351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MFI without wrapping</a:t>
            </a:r>
            <a:endParaRPr kumimoji="1" lang="ja-JP" altLang="en-US" sz="1800" dirty="0">
              <a:solidFill>
                <a:srgbClr val="C0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277F517-E360-4591-8ACF-C7DECBA8245A}"/>
              </a:ext>
            </a:extLst>
          </p:cNvPr>
          <p:cNvSpPr txBox="1"/>
          <p:nvPr/>
        </p:nvSpPr>
        <p:spPr>
          <a:xfrm>
            <a:off x="3691056" y="6521957"/>
            <a:ext cx="4416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A. Furuse,   H. Otsuka   In preparation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A50B865-AE72-4256-9CD7-FD68B3156E68}"/>
              </a:ext>
            </a:extLst>
          </p:cNvPr>
          <p:cNvSpPr txBox="1"/>
          <p:nvPr/>
        </p:nvSpPr>
        <p:spPr>
          <a:xfrm>
            <a:off x="5037969" y="4942588"/>
            <a:ext cx="341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rgbClr val="0000FF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N</a:t>
            </a:r>
            <a:r>
              <a:rPr kumimoji="1" lang="en-US" altLang="ja-JP" sz="1800" baseline="-25000" dirty="0">
                <a:solidFill>
                  <a:srgbClr val="0000FF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800" dirty="0">
                <a:solidFill>
                  <a:srgbClr val="0000FF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 selective membranes can provide O</a:t>
            </a:r>
            <a:r>
              <a:rPr kumimoji="1" lang="en-US" altLang="ja-JP" sz="1800" baseline="-25000" dirty="0">
                <a:solidFill>
                  <a:srgbClr val="0000FF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800" dirty="0">
                <a:solidFill>
                  <a:srgbClr val="0000FF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 enriched air of a higher pressure</a:t>
            </a:r>
            <a:endParaRPr kumimoji="1" lang="ja-JP" altLang="en-US" sz="1800" dirty="0">
              <a:solidFill>
                <a:srgbClr val="0000FF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DC6341-E902-49DC-975B-8509F38DA541}"/>
              </a:ext>
            </a:extLst>
          </p:cNvPr>
          <p:cNvSpPr txBox="1"/>
          <p:nvPr/>
        </p:nvSpPr>
        <p:spPr>
          <a:xfrm>
            <a:off x="179573" y="1079821"/>
            <a:ext cx="4541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G-MFI membrane</a:t>
            </a:r>
          </a:p>
          <a:p>
            <a:r>
              <a:rPr lang="en-US" altLang="ja-JP" sz="2200" b="1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     higher selectivity and larger permeance</a:t>
            </a:r>
            <a:endParaRPr kumimoji="1" lang="ja-JP" altLang="en-US" sz="2200" b="1" dirty="0">
              <a:solidFill>
                <a:schemeClr val="tx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E9716EC-70E3-4E0E-9232-1CAA416C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859" y="997671"/>
            <a:ext cx="4284533" cy="1448124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16451983-A645-4D60-ABFD-948BB978A8AE}"/>
              </a:ext>
            </a:extLst>
          </p:cNvPr>
          <p:cNvCxnSpPr/>
          <p:nvPr/>
        </p:nvCxnSpPr>
        <p:spPr bwMode="auto">
          <a:xfrm>
            <a:off x="2370211" y="3333514"/>
            <a:ext cx="1351971" cy="376885"/>
          </a:xfrm>
          <a:prstGeom prst="straightConnector1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4E3AA344-3EC7-4C89-96C0-BADCC8075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877" y="5757008"/>
            <a:ext cx="692245" cy="7624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0857F4-CD37-4B83-BA9B-0BE4A6505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550" y="5702353"/>
            <a:ext cx="619062" cy="81960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6837F7-F789-7F09-9ED7-61FD9BD7225D}"/>
              </a:ext>
            </a:extLst>
          </p:cNvPr>
          <p:cNvSpPr txBox="1"/>
          <p:nvPr/>
        </p:nvSpPr>
        <p:spPr>
          <a:xfrm>
            <a:off x="6531920" y="5757008"/>
            <a:ext cx="315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本日一部発表</a:t>
            </a:r>
          </a:p>
        </p:txBody>
      </p:sp>
    </p:spTree>
    <p:extLst>
      <p:ext uri="{BB962C8B-B14F-4D97-AF65-F5344CB8AC3E}">
        <p14:creationId xmlns:p14="http://schemas.microsoft.com/office/powerpoint/2010/main" val="1182515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A7906F-80B1-42FE-A74D-8CD8A92D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372580"/>
            <a:ext cx="9144000" cy="1436530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algn="l"/>
            <a:br>
              <a:rPr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Evidence on Intrinsic Graphene Oxide</a:t>
            </a:r>
            <a:br>
              <a:rPr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2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ja-JP" altLang="en-US" sz="2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2200" b="1" dirty="0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We must use intrinsic graphene oxide for </a:t>
            </a:r>
            <a:r>
              <a:rPr lang="en-US" altLang="ja-JP" sz="2200" b="1" dirty="0" err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wrappnig</a:t>
            </a:r>
            <a:r>
              <a:rPr lang="ja-JP" altLang="en-US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</a:t>
            </a:r>
            <a:r>
              <a:rPr lang="ja-JP" altLang="en-US" sz="28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endParaRPr kumimoji="1" lang="ja-JP" altLang="en-US" sz="28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928CDDF-1EBB-077F-6FF1-E7E2A1C64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449" y="6366646"/>
            <a:ext cx="8577325" cy="46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ja-JP" sz="1400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H. Otsuka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K .</a:t>
            </a:r>
            <a:r>
              <a:rPr lang="en-US" altLang="ja-JP" sz="1400" kern="1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Urita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kern="1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N.Honma,T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400" kern="1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Kimuro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</a:t>
            </a:r>
            <a:r>
              <a:rPr lang="en-US" altLang="ja-JP" sz="1400" kern="100" baseline="300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Y. </a:t>
            </a:r>
            <a:r>
              <a:rPr lang="en-US" altLang="ja-JP" sz="1400" kern="1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Amako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R. </a:t>
            </a:r>
            <a:r>
              <a:rPr lang="en-US" altLang="ja-JP" sz="1400" kern="1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Kukobat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</a:t>
            </a:r>
            <a:endParaRPr lang="ja-JP" altLang="ja-JP" sz="1400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r>
              <a:rPr lang="en-US" altLang="ja-JP" sz="1400" baseline="300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T. J. </a:t>
            </a:r>
            <a:r>
              <a:rPr lang="en-US" altLang="ja-JP" sz="14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Bandosz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, J. </a:t>
            </a:r>
            <a:r>
              <a:rPr lang="en-US" altLang="ja-JP" sz="14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Ukai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en-US" altLang="ja-JP" sz="1400" baseline="300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I. </a:t>
            </a:r>
            <a:r>
              <a:rPr lang="en-US" altLang="ja-JP" sz="14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Moriguchi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en-US" altLang="ja-JP" sz="1400" baseline="300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K. Kaneko, </a:t>
            </a:r>
            <a:r>
              <a:rPr lang="en-US" altLang="ja-JP" sz="1400" i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Nature Comm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. </a:t>
            </a:r>
            <a:r>
              <a:rPr lang="en-US" altLang="ja-JP" sz="1400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15</a:t>
            </a:r>
            <a:r>
              <a:rPr lang="en-US" altLang="ja-JP" sz="1400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 1708(1-10) (2024).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dvOT89719618"/>
              </a:rPr>
              <a:t> </a:t>
            </a:r>
            <a:endParaRPr kumimoji="0" lang="ja-JP" altLang="ja-JP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3BB20E4-4023-5987-EFFF-10128E94A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49" y="1063950"/>
            <a:ext cx="6333139" cy="39797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C13923-1B46-EE11-4C47-758072D3C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014" y="5081106"/>
            <a:ext cx="786279" cy="104099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E21A00-2C3F-BE7E-4DA7-4F194A77E3C4}"/>
              </a:ext>
            </a:extLst>
          </p:cNvPr>
          <p:cNvSpPr txBox="1"/>
          <p:nvPr/>
        </p:nvSpPr>
        <p:spPr>
          <a:xfrm>
            <a:off x="1937956" y="6053948"/>
            <a:ext cx="7685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Prof</a:t>
            </a:r>
            <a:r>
              <a:rPr kumimoji="1" lang="en-US" altLang="ja-JP" sz="16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H. Otsuka   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Prof.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K.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Urita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Prof.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T.Bandosz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Picture 40" descr="C:\Users\Katsumi KANEKO\Desktop\顔写真.tif">
            <a:extLst>
              <a:ext uri="{FF2B5EF4-FFF2-40B4-BE49-F238E27FC236}">
                <a16:creationId xmlns:a16="http://schemas.microsoft.com/office/drawing/2014/main" id="{C8812E2C-C820-2971-CF9A-FCC646C3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03" y="5108102"/>
            <a:ext cx="801224" cy="101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F7ACCC2-499D-DB70-7F78-508E2F616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304" y="5061061"/>
            <a:ext cx="853899" cy="95544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0B6D633-2AB1-8298-64B9-7078DA32B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399" y="4677758"/>
            <a:ext cx="1173122" cy="3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0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矢印: 上 6">
            <a:extLst>
              <a:ext uri="{FF2B5EF4-FFF2-40B4-BE49-F238E27FC236}">
                <a16:creationId xmlns:a16="http://schemas.microsoft.com/office/drawing/2014/main" id="{288A50EB-21E3-11A0-41DC-8A9C784F0421}"/>
              </a:ext>
            </a:extLst>
          </p:cNvPr>
          <p:cNvSpPr/>
          <p:nvPr/>
        </p:nvSpPr>
        <p:spPr bwMode="auto">
          <a:xfrm>
            <a:off x="2389857" y="5655567"/>
            <a:ext cx="173369" cy="430510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9E5CA21-DE7F-BC93-1E7C-6DB0E37B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5483" y="-1"/>
            <a:ext cx="9574965" cy="1457707"/>
          </a:xfrm>
          <a:solidFill>
            <a:srgbClr val="0000FF"/>
          </a:solidFill>
        </p:spPr>
        <p:txBody>
          <a:bodyPr/>
          <a:lstStyle/>
          <a:p>
            <a:pPr>
              <a:lnSpc>
                <a:spcPts val="3500"/>
              </a:lnSpc>
            </a:pPr>
            <a:r>
              <a:rPr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Separated Structure of KCl solution and Water inside highly crystalline single wall carbon nanotube?</a:t>
            </a:r>
            <a:endParaRPr kumimoji="1" lang="ja-JP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5D4A85-B3A8-EC6C-8F34-F05A7DE0D757}"/>
              </a:ext>
            </a:extLst>
          </p:cNvPr>
          <p:cNvSpPr txBox="1"/>
          <p:nvPr/>
        </p:nvSpPr>
        <p:spPr>
          <a:xfrm>
            <a:off x="5711910" y="5803297"/>
            <a:ext cx="32484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effectLst/>
                <a:latin typeface="Times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 wt.% 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,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4 wt.% </a:t>
            </a:r>
            <a:r>
              <a:rPr lang="en-US" altLang="ja-JP" sz="1400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KCl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solutions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             inside SWCNT </a:t>
            </a:r>
          </a:p>
          <a:p>
            <a:r>
              <a:rPr lang="ja-JP" altLang="en-US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4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in situ X-ray scattering and 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        GCMC simulation</a:t>
            </a:r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AAD23DF-C991-0804-EADD-6133E2AB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15" y="1848786"/>
            <a:ext cx="2494696" cy="3643048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B7067BB-0354-3397-C5C2-3927C225868D}"/>
              </a:ext>
            </a:extLst>
          </p:cNvPr>
          <p:cNvCxnSpPr/>
          <p:nvPr/>
        </p:nvCxnSpPr>
        <p:spPr bwMode="auto">
          <a:xfrm>
            <a:off x="1317171" y="1819335"/>
            <a:ext cx="2136241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843339-5595-A6AD-0995-6ED02325AC49}"/>
              </a:ext>
            </a:extLst>
          </p:cNvPr>
          <p:cNvSpPr txBox="1"/>
          <p:nvPr/>
        </p:nvSpPr>
        <p:spPr>
          <a:xfrm>
            <a:off x="2022063" y="1577374"/>
            <a:ext cx="8417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2 nm</a:t>
            </a:r>
            <a:endParaRPr kumimoji="1"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FD0690-7623-07F7-5B99-F511E95130A3}"/>
              </a:ext>
            </a:extLst>
          </p:cNvPr>
          <p:cNvSpPr txBox="1"/>
          <p:nvPr/>
        </p:nvSpPr>
        <p:spPr>
          <a:xfrm>
            <a:off x="4067995" y="3466278"/>
            <a:ext cx="5200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ja-JP" altLang="en-US" sz="1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”</a:t>
            </a:r>
            <a:r>
              <a:rPr lang="en-US" altLang="ja-JP" sz="1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Concentric structure of coexistent </a:t>
            </a:r>
            <a:r>
              <a:rPr lang="en-US" altLang="ja-JP" sz="1800" b="1" dirty="0" err="1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KCl</a:t>
            </a:r>
            <a:r>
              <a:rPr lang="en-US" altLang="ja-JP" sz="1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core solution and water adlayer inside highly hydrophobic single wall carbon nanotube</a:t>
            </a:r>
            <a:r>
              <a:rPr lang="ja-JP" altLang="en-US" sz="1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”</a:t>
            </a:r>
            <a:r>
              <a:rPr lang="en-US" altLang="ja-JP" sz="1800" b="1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        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575FD8-7827-BE32-0990-7FB1CC6D76DB}"/>
              </a:ext>
            </a:extLst>
          </p:cNvPr>
          <p:cNvSpPr txBox="1"/>
          <p:nvPr/>
        </p:nvSpPr>
        <p:spPr>
          <a:xfrm>
            <a:off x="4921751" y="4915924"/>
            <a:ext cx="4828795" cy="306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Y. </a:t>
            </a:r>
            <a:r>
              <a:rPr lang="en-US" altLang="ja-JP" sz="16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Kawamata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H.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Otshuka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R. Futamura,           T. Iiyama, 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K.Kaneko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                                   </a:t>
            </a:r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J. Phys. Chem. C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128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12632 (2024).</a:t>
            </a:r>
          </a:p>
          <a:p>
            <a:pPr algn="l">
              <a:lnSpc>
                <a:spcPts val="2100"/>
              </a:lnSpc>
              <a:spcBef>
                <a:spcPts val="1800"/>
              </a:spcBef>
              <a:spcAft>
                <a:spcPts val="1800"/>
              </a:spcAft>
            </a:pP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ts val="21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</a:p>
          <a:p>
            <a:pPr algn="l">
              <a:lnSpc>
                <a:spcPts val="21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                                                                        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0110863-DD3D-5207-5462-09CD3F15C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267" y="4781308"/>
            <a:ext cx="960267" cy="1344374"/>
          </a:xfrm>
          <a:prstGeom prst="rect">
            <a:avLst/>
          </a:prstGeom>
        </p:spPr>
      </p:pic>
      <p:sp>
        <p:nvSpPr>
          <p:cNvPr id="3" name="矢印: 上 2">
            <a:extLst>
              <a:ext uri="{FF2B5EF4-FFF2-40B4-BE49-F238E27FC236}">
                <a16:creationId xmlns:a16="http://schemas.microsoft.com/office/drawing/2014/main" id="{29A63428-6E4B-49EC-9D9E-FC9D0F956F50}"/>
              </a:ext>
            </a:extLst>
          </p:cNvPr>
          <p:cNvSpPr/>
          <p:nvPr/>
        </p:nvSpPr>
        <p:spPr bwMode="auto">
          <a:xfrm rot="1387871">
            <a:off x="1595702" y="5642646"/>
            <a:ext cx="173369" cy="525726"/>
          </a:xfrm>
          <a:prstGeom prst="up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DE5FF0D-83BF-7970-3939-271D6762B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26" y="1513778"/>
            <a:ext cx="3248478" cy="499179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C32770-FD4D-29A8-84BC-9DFC9978C8B8}"/>
              </a:ext>
            </a:extLst>
          </p:cNvPr>
          <p:cNvSpPr txBox="1"/>
          <p:nvPr/>
        </p:nvSpPr>
        <p:spPr>
          <a:xfrm>
            <a:off x="1985241" y="3998544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Cl</a:t>
            </a:r>
            <a:r>
              <a:rPr kumimoji="1" lang="en-US" altLang="ja-JP" sz="1800" baseline="30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-</a:t>
            </a:r>
            <a:endParaRPr kumimoji="1" lang="ja-JP" altLang="en-US" sz="1800" baseline="30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06B6C3-B1E3-0D10-1B0E-D7DF725886FB}"/>
              </a:ext>
            </a:extLst>
          </p:cNvPr>
          <p:cNvSpPr txBox="1"/>
          <p:nvPr/>
        </p:nvSpPr>
        <p:spPr>
          <a:xfrm>
            <a:off x="2180052" y="2944613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Cl</a:t>
            </a:r>
            <a:r>
              <a:rPr kumimoji="1" lang="en-US" altLang="ja-JP" sz="1800" baseline="30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-</a:t>
            </a:r>
            <a:endParaRPr kumimoji="1" lang="ja-JP" altLang="en-US" sz="1800" baseline="30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6E91145-5363-44BF-5AE5-E9F640960397}"/>
              </a:ext>
            </a:extLst>
          </p:cNvPr>
          <p:cNvSpPr txBox="1"/>
          <p:nvPr/>
        </p:nvSpPr>
        <p:spPr>
          <a:xfrm>
            <a:off x="1728594" y="2484164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K</a:t>
            </a:r>
            <a:r>
              <a:rPr kumimoji="1" lang="en-US" altLang="ja-JP" sz="1800" baseline="30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+</a:t>
            </a:r>
            <a:endParaRPr kumimoji="1" lang="ja-JP" altLang="en-US" sz="1800" baseline="30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DC6BBD-5759-2ADF-1A59-DB607D077850}"/>
              </a:ext>
            </a:extLst>
          </p:cNvPr>
          <p:cNvSpPr txBox="1"/>
          <p:nvPr/>
        </p:nvSpPr>
        <p:spPr>
          <a:xfrm>
            <a:off x="1985241" y="4570987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K</a:t>
            </a:r>
            <a:r>
              <a:rPr kumimoji="1" lang="en-US" altLang="ja-JP" sz="1800" baseline="30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+</a:t>
            </a:r>
            <a:endParaRPr kumimoji="1" lang="ja-JP" altLang="en-US" sz="1800" baseline="30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8632AEA9-F6B6-4815-65B5-BCC6EA573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649" y="5905508"/>
            <a:ext cx="1967576" cy="71615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9D5B275-DCAC-C956-B814-87252A8FE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649" y="5905508"/>
            <a:ext cx="1645783" cy="46019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FD4503-597D-1D9D-9A83-C9505EFD30C4}"/>
              </a:ext>
            </a:extLst>
          </p:cNvPr>
          <p:cNvSpPr txBox="1"/>
          <p:nvPr/>
        </p:nvSpPr>
        <p:spPr>
          <a:xfrm>
            <a:off x="4067994" y="1786113"/>
            <a:ext cx="5200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Quasi-ice nanotube formation</a:t>
            </a:r>
          </a:p>
          <a:p>
            <a:r>
              <a:rPr kumimoji="1" lang="en-US" altLang="ja-JP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on hydrophobic graphene wall</a:t>
            </a:r>
            <a:endParaRPr kumimoji="1" lang="ja-JP" alt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id="{62FBFED6-C114-5DE9-7CC9-BD28BAA1F1D6}"/>
              </a:ext>
            </a:extLst>
          </p:cNvPr>
          <p:cNvSpPr/>
          <p:nvPr/>
        </p:nvSpPr>
        <p:spPr bwMode="auto">
          <a:xfrm>
            <a:off x="2863823" y="2074991"/>
            <a:ext cx="1335644" cy="30555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28C4F26-C9B5-590B-11E2-5F6573520442}"/>
              </a:ext>
            </a:extLst>
          </p:cNvPr>
          <p:cNvSpPr/>
          <p:nvPr/>
        </p:nvSpPr>
        <p:spPr bwMode="auto">
          <a:xfrm>
            <a:off x="241126" y="5491834"/>
            <a:ext cx="1412523" cy="11298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7792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30774" y="-419101"/>
            <a:ext cx="7772400" cy="1143001"/>
          </a:xfrm>
        </p:spPr>
        <p:txBody>
          <a:bodyPr/>
          <a:lstStyle/>
          <a:p>
            <a:pPr algn="l" eaLnBrk="1" hangingPunct="1"/>
            <a:r>
              <a:rPr lang="ja-JP" altLang="en-US" sz="4000" b="1" dirty="0">
                <a:solidFill>
                  <a:srgbClr val="FFFFFF"/>
                </a:solidFill>
                <a:latin typeface="Franklin Gothic Medium" pitchFamily="34" charset="0"/>
              </a:rPr>
              <a:t>　審査中、準備中　期待できる研究</a:t>
            </a:r>
            <a:endParaRPr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2B282AF-B345-5418-13CE-1D1BD59A2995}"/>
              </a:ext>
            </a:extLst>
          </p:cNvPr>
          <p:cNvSpPr txBox="1"/>
          <p:nvPr/>
        </p:nvSpPr>
        <p:spPr>
          <a:xfrm>
            <a:off x="-997932" y="-737503"/>
            <a:ext cx="10466377" cy="2800767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3333FF"/>
                </a:solidFill>
                <a:latin typeface="Franklin Gothic Medium" panose="020B0603020102020204" pitchFamily="34" charset="0"/>
                <a:ea typeface="Arial Unicode MS"/>
              </a:rPr>
              <a:t>    </a:t>
            </a:r>
          </a:p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Franklin Gothic Medium" panose="020B0603020102020204" pitchFamily="34" charset="0"/>
                <a:ea typeface="Arial Unicode MS"/>
              </a:rPr>
              <a:t>    </a:t>
            </a:r>
          </a:p>
          <a:p>
            <a:pPr algn="ctr"/>
            <a:r>
              <a:rPr lang="en-US" altLang="ja-JP" b="1">
                <a:solidFill>
                  <a:srgbClr val="3333FF"/>
                </a:solidFill>
                <a:latin typeface="Franklin Gothic Medium" panose="020B0603020102020204" pitchFamily="34" charset="0"/>
                <a:ea typeface="Arial Unicode MS"/>
              </a:rPr>
              <a:t>  </a:t>
            </a:r>
            <a:r>
              <a:rPr lang="en-US" altLang="ja-JP" b="1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Staggered </a:t>
            </a:r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Structural Dynamic-mediated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     Selective Adsorption of H</a:t>
            </a:r>
            <a:r>
              <a:rPr lang="en-US" altLang="ja-JP" b="1" baseline="-25000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2</a:t>
            </a:r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O/D</a:t>
            </a:r>
            <a:r>
              <a:rPr lang="en-US" altLang="ja-JP" b="1" baseline="-25000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2</a:t>
            </a:r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O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     on Flexible Graphene Oxide Nanosheets  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  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ECCB170-3612-AB7D-D2CA-4ABE8A69C2FF}"/>
              </a:ext>
            </a:extLst>
          </p:cNvPr>
          <p:cNvSpPr txBox="1"/>
          <p:nvPr/>
        </p:nvSpPr>
        <p:spPr>
          <a:xfrm>
            <a:off x="3741145" y="5354360"/>
            <a:ext cx="54685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R. </a:t>
            </a:r>
            <a:r>
              <a:rPr lang="en-US" altLang="ja-JP" sz="16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Futamura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T.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Iiyama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T. Ueda, P. A.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Bonnaud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F.-X.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Coudert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, A. Furuse,  H. Tanaka,</a:t>
            </a:r>
          </a:p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R. J. -M. </a:t>
            </a:r>
            <a:r>
              <a:rPr lang="en-US" altLang="ja-JP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Pellenq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K. Kaneko</a:t>
            </a:r>
            <a:r>
              <a:rPr lang="en-US" altLang="ja-JP" sz="16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</a:p>
          <a:p>
            <a:r>
              <a:rPr lang="en-US" altLang="ja-JP" sz="16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Nature Comm. 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3585 (1-12) (2024)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2F6EC4E-BE80-CB01-C68B-B45027F36514}"/>
              </a:ext>
            </a:extLst>
          </p:cNvPr>
          <p:cNvSpPr txBox="1"/>
          <p:nvPr/>
        </p:nvSpPr>
        <p:spPr>
          <a:xfrm>
            <a:off x="5579265" y="3573163"/>
            <a:ext cx="4493250" cy="62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200" dirty="0">
                <a:latin typeface="Franklin Gothic Medium Cond" panose="020B0606030402020204" pitchFamily="34" charset="0"/>
                <a:ea typeface="Meiryo UI" panose="020B0604030504040204" pitchFamily="50" charset="-128"/>
              </a:rPr>
              <a:t>Prof. T. Ueda        Prof.  F X </a:t>
            </a:r>
            <a:r>
              <a:rPr lang="en-US" altLang="ja-JP" sz="1200" dirty="0" err="1">
                <a:latin typeface="Franklin Gothic Medium Cond" panose="020B0606030402020204" pitchFamily="34" charset="0"/>
                <a:ea typeface="Meiryo UI" panose="020B0604030504040204" pitchFamily="50" charset="-128"/>
              </a:rPr>
              <a:t>Coudert</a:t>
            </a:r>
            <a:r>
              <a:rPr lang="en-US" altLang="ja-JP" sz="1200" dirty="0">
                <a:latin typeface="Franklin Gothic Medium Cond" panose="020B0606030402020204" pitchFamily="34" charset="0"/>
                <a:ea typeface="Meiryo UI" panose="020B0604030504040204" pitchFamily="50" charset="-128"/>
              </a:rPr>
              <a:t>        P </a:t>
            </a:r>
            <a:r>
              <a:rPr lang="en-US" altLang="ja-JP" sz="1200" dirty="0" err="1">
                <a:latin typeface="Franklin Gothic Medium Cond" panose="020B0606030402020204" pitchFamily="34" charset="0"/>
                <a:ea typeface="Meiryo UI" panose="020B0604030504040204" pitchFamily="50" charset="-128"/>
              </a:rPr>
              <a:t>rof</a:t>
            </a:r>
            <a:r>
              <a:rPr lang="en-US" altLang="ja-JP" sz="1200" dirty="0">
                <a:latin typeface="Franklin Gothic Medium Cond" panose="020B0606030402020204" pitchFamily="34" charset="0"/>
                <a:ea typeface="Meiryo UI" panose="020B0604030504040204" pitchFamily="50" charset="-128"/>
              </a:rPr>
              <a:t>.  R. </a:t>
            </a:r>
            <a:r>
              <a:rPr lang="en-US" altLang="ja-JP" sz="1200" dirty="0" err="1">
                <a:latin typeface="Franklin Gothic Medium Cond" panose="020B0606030402020204" pitchFamily="34" charset="0"/>
                <a:ea typeface="Meiryo UI" panose="020B0604030504040204" pitchFamily="50" charset="-128"/>
              </a:rPr>
              <a:t>Pellenq</a:t>
            </a:r>
            <a:r>
              <a:rPr lang="en-US" altLang="ja-JP" sz="1200" dirty="0">
                <a:latin typeface="Franklin Gothic Medium Cond" panose="020B0606030402020204" pitchFamily="34" charset="0"/>
                <a:ea typeface="Meiryo UI" panose="020B0604030504040204" pitchFamily="50" charset="-128"/>
              </a:rPr>
              <a:t>   </a:t>
            </a:r>
          </a:p>
          <a:p>
            <a:pPr>
              <a:lnSpc>
                <a:spcPts val="2200"/>
              </a:lnSpc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endParaRPr kumimoji="1"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3788173-E3FB-AF05-F006-75EF751A6B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3745" y="2442606"/>
            <a:ext cx="1076153" cy="12753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B229C4F-D942-6B4B-9051-982730C692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7151" y="2455389"/>
            <a:ext cx="958993" cy="11856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C1D06F4-4220-839A-0BB2-50FFA50A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68" y="3987400"/>
            <a:ext cx="2992081" cy="2524264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17E5D9B-8748-9DDD-39E6-1738A64AD311}"/>
              </a:ext>
            </a:extLst>
          </p:cNvPr>
          <p:cNvGrpSpPr/>
          <p:nvPr/>
        </p:nvGrpSpPr>
        <p:grpSpPr>
          <a:xfrm>
            <a:off x="1244793" y="2524356"/>
            <a:ext cx="7428695" cy="1675581"/>
            <a:chOff x="1093766" y="2257008"/>
            <a:chExt cx="7428695" cy="167558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E8141EB-C080-255F-D5B4-4985D9ECB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88536" y="2305492"/>
              <a:ext cx="823650" cy="1019193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ADFBD334-B8CC-5A0E-70C3-FFD0F96B3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5053" y="2305382"/>
              <a:ext cx="770546" cy="983363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062287FB-BC60-595C-0AC6-A5F66C0DC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5890" y="2269552"/>
              <a:ext cx="696571" cy="964483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EE1E625B-F51A-C475-E545-B6AD7EB57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4587" y="2257008"/>
              <a:ext cx="759045" cy="1010789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9742AF65-C96C-9F79-8A79-FED1CDF93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0159" y="2286882"/>
              <a:ext cx="839693" cy="1052145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2288A55-9765-6AF4-2A5D-4718DF0BFDE2}"/>
                </a:ext>
              </a:extLst>
            </p:cNvPr>
            <p:cNvSpPr txBox="1"/>
            <p:nvPr/>
          </p:nvSpPr>
          <p:spPr>
            <a:xfrm>
              <a:off x="1093766" y="3305814"/>
              <a:ext cx="4493250" cy="62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altLang="ja-JP" sz="1200" b="1" dirty="0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1200" b="1" dirty="0" err="1">
                  <a:solidFill>
                    <a:srgbClr val="0000FF"/>
                  </a:solidFill>
                  <a:latin typeface="Franklin Gothic Medium" panose="020B0603020102020204" pitchFamily="34" charset="0"/>
                  <a:ea typeface="Meiryo UI" panose="020B0604030504040204" pitchFamily="50" charset="-128"/>
                </a:rPr>
                <a:t>Dr.R</a:t>
              </a:r>
              <a:r>
                <a:rPr lang="en-US" altLang="ja-JP" sz="1200" b="1" dirty="0">
                  <a:solidFill>
                    <a:srgbClr val="0000FF"/>
                  </a:solidFill>
                  <a:latin typeface="Franklin Gothic Medium" panose="020B0603020102020204" pitchFamily="34" charset="0"/>
                  <a:ea typeface="Meiryo UI" panose="020B0604030504040204" pitchFamily="50" charset="-128"/>
                </a:rPr>
                <a:t>. </a:t>
              </a:r>
              <a:r>
                <a:rPr lang="en-US" altLang="ja-JP" sz="1200" b="1" dirty="0" err="1">
                  <a:solidFill>
                    <a:srgbClr val="0000FF"/>
                  </a:solidFill>
                  <a:latin typeface="Franklin Gothic Medium" panose="020B0603020102020204" pitchFamily="34" charset="0"/>
                  <a:ea typeface="Meiryo UI" panose="020B0604030504040204" pitchFamily="50" charset="-128"/>
                </a:rPr>
                <a:t>Futamura</a:t>
              </a:r>
              <a:r>
                <a:rPr lang="en-US" altLang="ja-JP" sz="1200" b="1" dirty="0">
                  <a:solidFill>
                    <a:srgbClr val="FF0000"/>
                  </a:solidFill>
                  <a:latin typeface="Franklin Gothic Medium" panose="020B0603020102020204" pitchFamily="34" charset="0"/>
                  <a:ea typeface="Meiryo UI" panose="020B0604030504040204" pitchFamily="50" charset="-128"/>
                </a:rPr>
                <a:t>   </a:t>
              </a:r>
              <a:r>
                <a:rPr lang="en-US" altLang="ja-JP" sz="1200" dirty="0">
                  <a:latin typeface="Franklin Gothic Medium" panose="020B0603020102020204" pitchFamily="34" charset="0"/>
                  <a:ea typeface="Meiryo UI" panose="020B0604030504040204" pitchFamily="50" charset="-128"/>
                </a:rPr>
                <a:t>Prof. T. </a:t>
              </a:r>
              <a:r>
                <a:rPr lang="en-US" altLang="ja-JP" sz="1200" dirty="0" err="1">
                  <a:latin typeface="Franklin Gothic Medium" panose="020B0603020102020204" pitchFamily="34" charset="0"/>
                  <a:ea typeface="Meiryo UI" panose="020B0604030504040204" pitchFamily="50" charset="-128"/>
                </a:rPr>
                <a:t>Iiyama</a:t>
              </a:r>
              <a:r>
                <a:rPr lang="en-US" altLang="ja-JP" sz="1200" dirty="0">
                  <a:latin typeface="Franklin Gothic Medium" panose="020B0603020102020204" pitchFamily="34" charset="0"/>
                  <a:ea typeface="Meiryo UI" panose="020B0604030504040204" pitchFamily="50" charset="-128"/>
                </a:rPr>
                <a:t>    Prof. H. Tanaka    Dr. A. Furuse</a:t>
              </a:r>
            </a:p>
            <a:p>
              <a:pPr>
                <a:lnSpc>
                  <a:spcPts val="2200"/>
                </a:lnSpc>
              </a:pPr>
              <a:r>
                <a:rPr lang="en-US" altLang="ja-JP" sz="1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475710-228E-D77E-0C71-5DA9D88CDD31}"/>
              </a:ext>
            </a:extLst>
          </p:cNvPr>
          <p:cNvSpPr txBox="1"/>
          <p:nvPr/>
        </p:nvSpPr>
        <p:spPr>
          <a:xfrm>
            <a:off x="3524249" y="4344192"/>
            <a:ext cx="5534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GO can distinguish H</a:t>
            </a:r>
            <a:r>
              <a:rPr lang="en-US" altLang="ja-JP" sz="2400" b="1" baseline="-250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 and D</a:t>
            </a:r>
            <a:r>
              <a:rPr lang="en-US" altLang="ja-JP" sz="2400" b="1" baseline="-250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</a:t>
            </a:r>
            <a:endParaRPr lang="ja-JP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34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6C3ECE3-1E06-FC18-084B-C4010879DEDB}"/>
              </a:ext>
            </a:extLst>
          </p:cNvPr>
          <p:cNvSpPr/>
          <p:nvPr/>
        </p:nvSpPr>
        <p:spPr bwMode="auto">
          <a:xfrm>
            <a:off x="5026623" y="962025"/>
            <a:ext cx="4067175" cy="5657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C45BB2-582C-4474-A000-2B26A88CBF76}"/>
              </a:ext>
            </a:extLst>
          </p:cNvPr>
          <p:cNvSpPr txBox="1"/>
          <p:nvPr/>
        </p:nvSpPr>
        <p:spPr>
          <a:xfrm>
            <a:off x="-136187" y="0"/>
            <a:ext cx="9747115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          </a:t>
            </a:r>
            <a:r>
              <a:rPr kumimoji="1"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Stacking Structure of GO layers</a:t>
            </a:r>
            <a:endParaRPr kumimoji="1"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03EC36E1-8BB5-4DB0-BA23-C463537EA3C1}"/>
              </a:ext>
            </a:extLst>
          </p:cNvPr>
          <p:cNvSpPr txBox="1"/>
          <p:nvPr/>
        </p:nvSpPr>
        <p:spPr>
          <a:xfrm>
            <a:off x="917426" y="4306178"/>
            <a:ext cx="4160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Questions</a:t>
            </a:r>
          </a:p>
          <a:p>
            <a:r>
              <a:rPr lang="en-US" altLang="ja-JP" sz="2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 Ordered layer structure ?</a:t>
            </a:r>
          </a:p>
          <a:p>
            <a:r>
              <a:rPr lang="en-US" altLang="ja-JP" sz="2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 Ordered stacking structure ?</a:t>
            </a:r>
          </a:p>
          <a:p>
            <a:r>
              <a:rPr lang="en-US" altLang="ja-JP" sz="2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 Flexible stacking layer structure ?</a:t>
            </a:r>
          </a:p>
          <a:p>
            <a:r>
              <a:rPr lang="en-US" altLang="ja-JP" sz="2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 Adsorbed state of water ?</a:t>
            </a:r>
          </a:p>
          <a:p>
            <a:r>
              <a:rPr lang="en-US" altLang="ja-JP" sz="2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 Selective adsorption of</a:t>
            </a:r>
          </a:p>
          <a:p>
            <a:r>
              <a:rPr lang="en-US" altLang="ja-JP" sz="2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                       H</a:t>
            </a:r>
            <a:r>
              <a:rPr lang="en-US" altLang="ja-JP" sz="2000" baseline="-25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2</a:t>
            </a:r>
            <a:r>
              <a:rPr lang="en-US" altLang="ja-JP" sz="2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O against D</a:t>
            </a:r>
            <a:r>
              <a:rPr lang="en-US" altLang="ja-JP" sz="2000" baseline="-25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2</a:t>
            </a:r>
            <a:r>
              <a:rPr lang="en-US" altLang="ja-JP" sz="2000" dirty="0">
                <a:solidFill>
                  <a:srgbClr val="0000FF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O ?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AFDCFA5-B32B-28C4-D0A2-0EA5B39EE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279" y="1567355"/>
            <a:ext cx="3237865" cy="223327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0653B20-11B0-9320-4B7A-FA3B549A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662" y="4053748"/>
            <a:ext cx="3421100" cy="2155213"/>
          </a:xfrm>
          <a:prstGeom prst="rect">
            <a:avLst/>
          </a:prstGeom>
        </p:spPr>
      </p:pic>
      <p:sp>
        <p:nvSpPr>
          <p:cNvPr id="24" name="テキスト ボックス 24">
            <a:extLst>
              <a:ext uri="{FF2B5EF4-FFF2-40B4-BE49-F238E27FC236}">
                <a16:creationId xmlns:a16="http://schemas.microsoft.com/office/drawing/2014/main" id="{ABD4819C-D43B-DE3A-29D9-DE5634B75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3320" y="6251973"/>
            <a:ext cx="3298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solidFill>
                  <a:srgbClr val="000066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B. Lian </a:t>
            </a:r>
            <a:r>
              <a:rPr lang="en-US" altLang="ja-JP" sz="1400" i="1" dirty="0">
                <a:solidFill>
                  <a:srgbClr val="000066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et al., Chem. Sci. </a:t>
            </a:r>
            <a:r>
              <a:rPr lang="en-US" altLang="ja-JP" sz="1400" b="1" dirty="0">
                <a:solidFill>
                  <a:srgbClr val="000066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2018</a:t>
            </a:r>
            <a:r>
              <a:rPr lang="en-US" altLang="ja-JP" sz="1400" dirty="0">
                <a:solidFill>
                  <a:srgbClr val="000066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 </a:t>
            </a:r>
            <a:r>
              <a:rPr lang="en-US" altLang="ja-JP" sz="1400" i="1" dirty="0">
                <a:solidFill>
                  <a:srgbClr val="000066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9,</a:t>
            </a:r>
            <a:r>
              <a:rPr lang="en-US" altLang="ja-JP" sz="1400" dirty="0">
                <a:solidFill>
                  <a:srgbClr val="000066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 5106 </a:t>
            </a:r>
            <a:endParaRPr lang="ja-JP" altLang="en-US" sz="1400" dirty="0">
              <a:solidFill>
                <a:srgbClr val="000066"/>
              </a:solidFill>
              <a:latin typeface="Helvetica" panose="020B0604020202020204" pitchFamily="34" charset="0"/>
              <a:ea typeface="Arial Unicode MS" panose="020B0604020202020204" pitchFamily="50" charset="-128"/>
            </a:endParaRPr>
          </a:p>
        </p:txBody>
      </p:sp>
      <p:sp>
        <p:nvSpPr>
          <p:cNvPr id="28" name="テキスト ボックス 57">
            <a:extLst>
              <a:ext uri="{FF2B5EF4-FFF2-40B4-BE49-F238E27FC236}">
                <a16:creationId xmlns:a16="http://schemas.microsoft.com/office/drawing/2014/main" id="{4C3922E7-5613-1F5E-6E29-4CCC0036A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671" y="1070220"/>
            <a:ext cx="40350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FF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Structure Simulation of H</a:t>
            </a:r>
            <a:r>
              <a:rPr lang="en-US" altLang="ja-JP" sz="2000" b="1" baseline="-25000" dirty="0">
                <a:solidFill>
                  <a:srgbClr val="0000FF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2</a:t>
            </a:r>
            <a:r>
              <a:rPr lang="en-US" altLang="ja-JP" sz="2000" b="1" dirty="0">
                <a:solidFill>
                  <a:srgbClr val="0000FF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O/GO</a:t>
            </a:r>
            <a:endParaRPr lang="ja-JP" altLang="en-US" sz="2000" b="1" dirty="0">
              <a:solidFill>
                <a:srgbClr val="0000FF"/>
              </a:solidFill>
              <a:latin typeface="Helvetica" panose="020B0604020202020204" pitchFamily="34" charset="0"/>
              <a:ea typeface="Arial Unicode MS" panose="020B0604020202020204" pitchFamily="50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A40953CD-1344-C293-66A5-63FCCD21C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0" y="1397660"/>
            <a:ext cx="4704015" cy="2864563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DA08E00-5527-C12A-BC61-ACC1D9F344D1}"/>
              </a:ext>
            </a:extLst>
          </p:cNvPr>
          <p:cNvSpPr txBox="1"/>
          <p:nvPr/>
        </p:nvSpPr>
        <p:spPr>
          <a:xfrm>
            <a:off x="55281" y="764896"/>
            <a:ext cx="4516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In-site XRD profiles</a:t>
            </a:r>
            <a:endParaRPr kumimoji="1"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" name="図 3">
            <a:extLst>
              <a:ext uri="{FF2B5EF4-FFF2-40B4-BE49-F238E27FC236}">
                <a16:creationId xmlns:a16="http://schemas.microsoft.com/office/drawing/2014/main" id="{5925CE76-8658-2B11-3851-660BCB22F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9119" r="32394" b="11015"/>
          <a:stretch>
            <a:fillRect/>
          </a:stretch>
        </p:blipFill>
        <p:spPr bwMode="auto">
          <a:xfrm>
            <a:off x="3427595" y="1283571"/>
            <a:ext cx="936828" cy="213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57">
            <a:extLst>
              <a:ext uri="{FF2B5EF4-FFF2-40B4-BE49-F238E27FC236}">
                <a16:creationId xmlns:a16="http://schemas.microsoft.com/office/drawing/2014/main" id="{20F45DC4-10B0-0C5D-8026-E69ED7E25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425" y="3268694"/>
            <a:ext cx="5052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000066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GO</a:t>
            </a:r>
            <a:endParaRPr lang="ja-JP" altLang="en-US" sz="1600" b="1" dirty="0">
              <a:solidFill>
                <a:srgbClr val="000066"/>
              </a:solidFill>
              <a:latin typeface="Helvetica" panose="020B0604020202020204" pitchFamily="34" charset="0"/>
              <a:ea typeface="Arial Unicode MS" panose="020B0604020202020204" pitchFamily="50" charset="-128"/>
            </a:endParaRPr>
          </a:p>
        </p:txBody>
      </p:sp>
      <p:sp>
        <p:nvSpPr>
          <p:cNvPr id="26" name="テキスト ボックス 50">
            <a:extLst>
              <a:ext uri="{FF2B5EF4-FFF2-40B4-BE49-F238E27FC236}">
                <a16:creationId xmlns:a16="http://schemas.microsoft.com/office/drawing/2014/main" id="{EDDFCA6C-86A2-7386-1C78-1B3F4AA2E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797" y="3433397"/>
            <a:ext cx="721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0000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water</a:t>
            </a:r>
            <a:endParaRPr lang="ja-JP" altLang="en-US" sz="1600" b="1" dirty="0">
              <a:solidFill>
                <a:srgbClr val="FF0000"/>
              </a:solidFill>
              <a:latin typeface="Helvetica" panose="020B0604020202020204" pitchFamily="34" charset="0"/>
              <a:ea typeface="Arial Unicode MS" panose="020B0604020202020204" pitchFamily="50" charset="-128"/>
            </a:endParaRPr>
          </a:p>
        </p:txBody>
      </p:sp>
      <p:sp>
        <p:nvSpPr>
          <p:cNvPr id="29" name="テキスト ボックス 57">
            <a:extLst>
              <a:ext uri="{FF2B5EF4-FFF2-40B4-BE49-F238E27FC236}">
                <a16:creationId xmlns:a16="http://schemas.microsoft.com/office/drawing/2014/main" id="{4058B570-80CA-4314-6DC5-73176C2B5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020" y="3268694"/>
            <a:ext cx="5052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000066"/>
                </a:solidFill>
                <a:latin typeface="Helvetica" panose="020B0604020202020204" pitchFamily="34" charset="0"/>
                <a:ea typeface="Arial Unicode MS" panose="020B0604020202020204" pitchFamily="50" charset="-128"/>
              </a:rPr>
              <a:t>GO</a:t>
            </a:r>
            <a:endParaRPr lang="ja-JP" altLang="en-US" sz="1600" b="1" dirty="0">
              <a:solidFill>
                <a:srgbClr val="000066"/>
              </a:solidFill>
              <a:latin typeface="Helvetica" panose="020B0604020202020204" pitchFamily="34" charset="0"/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891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E8CF9E6-9E7A-1138-48E1-35694B3C0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0" y="1625761"/>
            <a:ext cx="4207924" cy="30877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1431386-ECB6-850D-371D-0BC874A01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776" y="1628855"/>
            <a:ext cx="4053508" cy="330554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FD5E91-9B3C-D59C-CC8C-1ADAEB7E4ADF}"/>
              </a:ext>
            </a:extLst>
          </p:cNvPr>
          <p:cNvSpPr txBox="1"/>
          <p:nvPr/>
        </p:nvSpPr>
        <p:spPr>
          <a:xfrm>
            <a:off x="126610" y="1189950"/>
            <a:ext cx="33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Before water adsorption</a:t>
            </a:r>
            <a:endParaRPr kumimoji="1" lang="ja-JP" altLang="en-US" sz="1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FB1FCF7-E259-BFA3-74A8-F3467448FAD9}"/>
              </a:ext>
            </a:extLst>
          </p:cNvPr>
          <p:cNvSpPr txBox="1"/>
          <p:nvPr/>
        </p:nvSpPr>
        <p:spPr>
          <a:xfrm>
            <a:off x="4761827" y="1193400"/>
            <a:ext cx="33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After water adsorption</a:t>
            </a:r>
            <a:endParaRPr kumimoji="1" lang="ja-JP" altLang="en-US" sz="1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7F721E-3146-6658-BD6C-282F2260B3D7}"/>
              </a:ext>
            </a:extLst>
          </p:cNvPr>
          <p:cNvSpPr txBox="1"/>
          <p:nvPr/>
        </p:nvSpPr>
        <p:spPr>
          <a:xfrm>
            <a:off x="-1730608" y="-340586"/>
            <a:ext cx="11831857" cy="1323439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                  </a:t>
            </a:r>
          </a:p>
          <a:p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                    </a:t>
            </a:r>
            <a:r>
              <a:rPr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Staggered Structure </a:t>
            </a:r>
          </a:p>
          <a:p>
            <a:r>
              <a:rPr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of Flexible Graphene Oxide Nanosheets  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830164B-192B-692F-EEBB-A19B439C5B85}"/>
              </a:ext>
            </a:extLst>
          </p:cNvPr>
          <p:cNvSpPr txBox="1"/>
          <p:nvPr/>
        </p:nvSpPr>
        <p:spPr>
          <a:xfrm>
            <a:off x="0" y="5195786"/>
            <a:ext cx="6183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The staggered structure can interpret </a:t>
            </a:r>
          </a:p>
          <a:p>
            <a:r>
              <a:rPr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kumimoji="1"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swelling nature upon water adsorption</a:t>
            </a:r>
          </a:p>
          <a:p>
            <a:r>
              <a:rPr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Also the staggered structure induces</a:t>
            </a:r>
          </a:p>
          <a:p>
            <a:r>
              <a:rPr kumimoji="1" lang="en-US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rapid diffusion of water</a:t>
            </a:r>
            <a:endParaRPr kumimoji="1" lang="ja-JP" altLang="en-US" sz="1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0ECD23B-D0D6-6A69-6C44-AD9806AAE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378" y="5195787"/>
            <a:ext cx="3601351" cy="14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4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F6FD2E-F647-119A-EDC4-F729E404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F7D59F-3A62-41B1-822C-911A5821A947}" type="slidenum">
              <a:rPr lang="ja-JP" altLang="en-US" smtClean="0"/>
              <a:pPr>
                <a:defRPr/>
              </a:pPr>
              <a:t>5</a:t>
            </a:fld>
            <a:endParaRPr lang="en-US" altLang="ja-JP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DEEC99F-8E3B-1F3F-F86F-5FCA856E1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6" y="1054365"/>
            <a:ext cx="3361836" cy="427101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5AD83E-63C1-CED4-CED8-B9BC9D301E0B}"/>
              </a:ext>
            </a:extLst>
          </p:cNvPr>
          <p:cNvSpPr txBox="1"/>
          <p:nvPr/>
        </p:nvSpPr>
        <p:spPr>
          <a:xfrm>
            <a:off x="155087" y="220932"/>
            <a:ext cx="8303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部会２５周年記念</a:t>
            </a:r>
            <a:r>
              <a:rPr kumimoji="1" lang="en-US" altLang="ja-JP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:2000</a:t>
            </a:r>
            <a:r>
              <a:rPr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（発行は</a:t>
            </a:r>
            <a:r>
              <a:rPr lang="en-US" altLang="ja-JP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2001)</a:t>
            </a:r>
          </a:p>
          <a:p>
            <a:r>
              <a:rPr kumimoji="1" lang="en-US" altLang="ja-JP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3954B9-0915-6E78-BC02-DE579B5751B3}"/>
              </a:ext>
            </a:extLst>
          </p:cNvPr>
          <p:cNvSpPr txBox="1"/>
          <p:nvPr/>
        </p:nvSpPr>
        <p:spPr>
          <a:xfrm>
            <a:off x="482453" y="5341970"/>
            <a:ext cx="3029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部会長　辻井薫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博士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DFDFEA-342A-5631-B95C-EE7582E9A31D}"/>
              </a:ext>
            </a:extLst>
          </p:cNvPr>
          <p:cNvSpPr txBox="1"/>
          <p:nvPr/>
        </p:nvSpPr>
        <p:spPr>
          <a:xfrm>
            <a:off x="482453" y="5963521"/>
            <a:ext cx="405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記念誌出版委員会</a:t>
            </a:r>
            <a:endParaRPr kumimoji="1" lang="ja-JP" altLang="en-US" sz="2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5CEE2B3-18F6-FDE4-901E-2C43E3F627F4}"/>
              </a:ext>
            </a:extLst>
          </p:cNvPr>
          <p:cNvSpPr txBox="1"/>
          <p:nvPr/>
        </p:nvSpPr>
        <p:spPr>
          <a:xfrm>
            <a:off x="3839191" y="1089910"/>
            <a:ext cx="553940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コロイド・界面化学の変遷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関連分野からみたコロイド・界面化学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２１世紀にかける夢と課題</a:t>
            </a:r>
            <a:endParaRPr kumimoji="1"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２１世紀に向けた環境問題の課題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環境保全に向けてのコロイド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界面化学の貢献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宝の箱</a:t>
            </a:r>
            <a:r>
              <a:rPr kumimoji="1"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―</a:t>
            </a:r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２１世紀のコロイド科学に夢を託してー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次なる１００年コロイド・界面科学は何を明らかに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できるのか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宇宙船地球はコロイド系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２１世紀を迎えてのコロイドおよび界面化学への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期待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若手研究者座談会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コロイド界面科学国際会議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2000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月　東京　市ヶ谷　　岩澤康裕委員長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金子：部会長２００１ー２００２</a:t>
            </a:r>
            <a:endParaRPr kumimoji="1"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312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BB61E0D-0B84-155E-AD47-3E558604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57582"/>
            <a:ext cx="8686800" cy="470751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A1E9E3-8D03-C63C-926D-B6C14FCC762B}"/>
              </a:ext>
            </a:extLst>
          </p:cNvPr>
          <p:cNvSpPr txBox="1"/>
          <p:nvPr/>
        </p:nvSpPr>
        <p:spPr>
          <a:xfrm>
            <a:off x="-365158" y="-230375"/>
            <a:ext cx="10116398" cy="144655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Franklin Gothic Medium" panose="020B0603020102020204" pitchFamily="34" charset="0"/>
                <a:ea typeface="Arial Unicode MS"/>
              </a:rPr>
              <a:t>   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Staggered Structure of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  <a:latin typeface="Franklin Gothic Medium" panose="020B0603020102020204" pitchFamily="34" charset="0"/>
                <a:ea typeface="Meiryo UI" panose="020B0604030504040204" pitchFamily="50" charset="-128"/>
              </a:rPr>
              <a:t> Flexible Graphene Oxide Nanosheets   </a:t>
            </a:r>
          </a:p>
        </p:txBody>
      </p:sp>
    </p:spTree>
    <p:extLst>
      <p:ext uri="{BB962C8B-B14F-4D97-AF65-F5344CB8AC3E}">
        <p14:creationId xmlns:p14="http://schemas.microsoft.com/office/powerpoint/2010/main" val="2576434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A1E9E3-8D03-C63C-926D-B6C14FCC762B}"/>
              </a:ext>
            </a:extLst>
          </p:cNvPr>
          <p:cNvSpPr txBox="1"/>
          <p:nvPr/>
        </p:nvSpPr>
        <p:spPr>
          <a:xfrm>
            <a:off x="-365158" y="-369124"/>
            <a:ext cx="10116398" cy="954107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Arial Unicode MS"/>
              </a:rPr>
              <a:t>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Meiryo UI" panose="020B0604030504040204" pitchFamily="50" charset="-128"/>
              </a:rPr>
              <a:t>Selective Adsorption of GO for H</a:t>
            </a:r>
            <a:r>
              <a:rPr kumimoji="1" lang="en-US" altLang="ja-JP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Meiryo UI" panose="020B0604030504040204" pitchFamily="50" charset="-128"/>
              </a:rPr>
              <a:t>2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Meiryo UI" panose="020B0604030504040204" pitchFamily="50" charset="-128"/>
              </a:rPr>
              <a:t>O and D</a:t>
            </a:r>
            <a:r>
              <a:rPr kumimoji="1" lang="en-US" altLang="ja-JP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Meiryo UI" panose="020B0604030504040204" pitchFamily="50" charset="-128"/>
              </a:rPr>
              <a:t>2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Meiryo UI" panose="020B0604030504040204" pitchFamily="50" charset="-128"/>
              </a:rPr>
              <a:t>O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BDCB76-D9F0-E7E6-339D-02671A72F537}"/>
              </a:ext>
            </a:extLst>
          </p:cNvPr>
          <p:cNvSpPr txBox="1"/>
          <p:nvPr/>
        </p:nvSpPr>
        <p:spPr>
          <a:xfrm>
            <a:off x="79513" y="878468"/>
            <a:ext cx="9064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Single component adsorption isotherms for H</a:t>
            </a:r>
            <a:r>
              <a:rPr kumimoji="1" lang="en-US" altLang="ja-JP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O and D</a:t>
            </a:r>
            <a:r>
              <a:rPr kumimoji="1" lang="en-US" altLang="ja-JP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O</a:t>
            </a:r>
            <a:endParaRPr kumimoji="1" lang="ja-JP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9BFB343-1226-3410-BC33-7EC9F35D3740}"/>
              </a:ext>
            </a:extLst>
          </p:cNvPr>
          <p:cNvSpPr/>
          <p:nvPr/>
        </p:nvSpPr>
        <p:spPr bwMode="auto">
          <a:xfrm>
            <a:off x="6130239" y="1678659"/>
            <a:ext cx="427382" cy="17095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7BA1677-3012-F3C1-4AF2-264AF87FA5D8}"/>
              </a:ext>
            </a:extLst>
          </p:cNvPr>
          <p:cNvSpPr/>
          <p:nvPr/>
        </p:nvSpPr>
        <p:spPr bwMode="auto">
          <a:xfrm>
            <a:off x="4175541" y="3766930"/>
            <a:ext cx="396459" cy="2484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6B93413-4FA8-9534-C5AB-F0D27033D463}"/>
              </a:ext>
            </a:extLst>
          </p:cNvPr>
          <p:cNvSpPr txBox="1"/>
          <p:nvPr/>
        </p:nvSpPr>
        <p:spPr>
          <a:xfrm>
            <a:off x="39756" y="4029860"/>
            <a:ext cx="9064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Mixed gas adsorption of  H</a:t>
            </a:r>
            <a:r>
              <a:rPr kumimoji="1" lang="en-US" altLang="ja-JP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O and D</a:t>
            </a:r>
            <a:r>
              <a:rPr kumimoji="1" lang="en-US" altLang="ja-JP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O at P/P</a:t>
            </a:r>
            <a:r>
              <a:rPr kumimoji="1" lang="en-US" altLang="ja-JP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0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= 0.98 </a:t>
            </a:r>
            <a:endParaRPr kumimoji="1" lang="ja-JP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ADFE7EF-8455-F50E-4E33-456666A150C3}"/>
              </a:ext>
            </a:extLst>
          </p:cNvPr>
          <p:cNvSpPr txBox="1"/>
          <p:nvPr/>
        </p:nvSpPr>
        <p:spPr>
          <a:xfrm>
            <a:off x="7242644" y="1442398"/>
            <a:ext cx="1013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298 K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Arial Unicode MS" pitchFamily="50" charset="-128"/>
              <a:cs typeface="Arial" panose="020B0604020202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E54E784-C274-1A41-B4AF-F6B6C6B95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16" y="4475670"/>
            <a:ext cx="5553850" cy="202910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A757B4D-45FA-D782-1004-3FBB97CD1483}"/>
              </a:ext>
            </a:extLst>
          </p:cNvPr>
          <p:cNvSpPr txBox="1"/>
          <p:nvPr/>
        </p:nvSpPr>
        <p:spPr>
          <a:xfrm>
            <a:off x="3891169" y="3662696"/>
            <a:ext cx="13616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P/P</a:t>
            </a:r>
            <a:r>
              <a:rPr kumimoji="1" lang="en-US" altLang="ja-JP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0</a:t>
            </a:r>
            <a:endParaRPr kumimoji="1" lang="ja-JP" alt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Arial Unicode MS" pitchFamily="50" charset="-128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F146EF2-8C2A-7045-2F61-012EFFA211CA}"/>
              </a:ext>
            </a:extLst>
          </p:cNvPr>
          <p:cNvSpPr txBox="1"/>
          <p:nvPr/>
        </p:nvSpPr>
        <p:spPr>
          <a:xfrm>
            <a:off x="7435661" y="4546650"/>
            <a:ext cx="1013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298 K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Arial Unicode MS" pitchFamily="50" charset="-128"/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79D612A-081F-D29C-6F09-AF23453FC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56" y="1272352"/>
            <a:ext cx="4725059" cy="26483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85DFFE8-B79E-5ED1-1A11-D81356DC9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277" y="5950657"/>
            <a:ext cx="1253770" cy="4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8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20EE4A3B-3E9B-C22B-89A7-08BB47BEA5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522288" y="0"/>
            <a:ext cx="10044113" cy="1274763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Importance of Fine Characterization</a:t>
            </a:r>
            <a:br>
              <a:rPr lang="en-US" altLang="ja-JP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US" altLang="ja-JP" sz="3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of Nanoscale In-Pore Spaces</a:t>
            </a:r>
          </a:p>
        </p:txBody>
      </p:sp>
      <p:sp>
        <p:nvSpPr>
          <p:cNvPr id="126979" name="テキスト ボックス 1">
            <a:extLst>
              <a:ext uri="{FF2B5EF4-FFF2-40B4-BE49-F238E27FC236}">
                <a16:creationId xmlns:a16="http://schemas.microsoft.com/office/drawing/2014/main" id="{C1473A6F-88B4-C9EC-EECD-CB13202BC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" y="1429753"/>
            <a:ext cx="98536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Molecular probe method using gas adsorption</a:t>
            </a: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endParaRPr lang="en-US" altLang="ja-JP" sz="24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</a:t>
            </a: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Difficulty in ultramicropore characterization  w&lt; 0.7 nm</a:t>
            </a:r>
            <a:endParaRPr lang="ja-JP" altLang="en-US" sz="20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6980" name="テキスト ボックス 2">
            <a:extLst>
              <a:ext uri="{FF2B5EF4-FFF2-40B4-BE49-F238E27FC236}">
                <a16:creationId xmlns:a16="http://schemas.microsoft.com/office/drawing/2014/main" id="{F2B60413-752D-188D-3D98-99A5DF81E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2782412"/>
            <a:ext cx="98536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Positron life</a:t>
            </a:r>
            <a:r>
              <a:rPr lang="ja-JP" altLang="en-US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time spectroscopy (PALS) annihilation</a:t>
            </a:r>
            <a:endParaRPr lang="ja-JP" altLang="en-US" sz="20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6981" name="テキスト ボックス 6">
            <a:extLst>
              <a:ext uri="{FF2B5EF4-FFF2-40B4-BE49-F238E27FC236}">
                <a16:creationId xmlns:a16="http://schemas.microsoft.com/office/drawing/2014/main" id="{20F26919-606B-C33A-12E7-235CE628B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071" y="2253174"/>
            <a:ext cx="3947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000066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N</a:t>
            </a:r>
            <a:r>
              <a:rPr lang="en-US" altLang="ja-JP" sz="1800" b="1" baseline="-25000" dirty="0">
                <a:solidFill>
                  <a:srgbClr val="000066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1800" b="1" dirty="0">
                <a:solidFill>
                  <a:srgbClr val="000066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 : O.33 nm  </a:t>
            </a:r>
            <a:r>
              <a:rPr lang="en-US" altLang="ja-JP" sz="1800" b="1" dirty="0" err="1">
                <a:solidFill>
                  <a:srgbClr val="000066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Ar</a:t>
            </a:r>
            <a:r>
              <a:rPr lang="en-US" altLang="ja-JP" sz="1800" b="1" dirty="0">
                <a:solidFill>
                  <a:srgbClr val="000066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: 0.34 nm</a:t>
            </a:r>
            <a:endParaRPr lang="ja-JP" altLang="en-US" sz="1800" b="1" baseline="-25000" dirty="0">
              <a:solidFill>
                <a:srgbClr val="000066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6982" name="図 8">
            <a:extLst>
              <a:ext uri="{FF2B5EF4-FFF2-40B4-BE49-F238E27FC236}">
                <a16:creationId xmlns:a16="http://schemas.microsoft.com/office/drawing/2014/main" id="{0C0063B1-A476-6F9F-B6FA-CBC0C0EE3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115187"/>
            <a:ext cx="41783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テキスト ボックス 9">
            <a:extLst>
              <a:ext uri="{FF2B5EF4-FFF2-40B4-BE49-F238E27FC236}">
                <a16:creationId xmlns:a16="http://schemas.microsoft.com/office/drawing/2014/main" id="{4E8DCB06-A03D-A053-6A59-D7600235773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601662" y="4535488"/>
            <a:ext cx="216693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>
                <a:solidFill>
                  <a:srgbClr val="000066"/>
                </a:solidFill>
                <a:latin typeface="Symbol" panose="05050102010706020507" pitchFamily="18" charset="2"/>
                <a:ea typeface="Meiryo UI" panose="020B0604030504040204" pitchFamily="50" charset="-128"/>
              </a:rPr>
              <a:t>   g</a:t>
            </a:r>
            <a:r>
              <a:rPr lang="en-US" altLang="ja-JP" sz="1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ray </a:t>
            </a:r>
            <a:r>
              <a: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rPr>
              <a:t>intensity</a:t>
            </a:r>
            <a:endParaRPr lang="ja-JP" altLang="en-US" sz="16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6984" name="テキスト ボックス 10">
            <a:extLst>
              <a:ext uri="{FF2B5EF4-FFF2-40B4-BE49-F238E27FC236}">
                <a16:creationId xmlns:a16="http://schemas.microsoft.com/office/drawing/2014/main" id="{FE3B2C1E-683F-FF87-6743-D34CCAD70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891" y="3430370"/>
            <a:ext cx="47910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Probe: o-positronium (Ps) (</a:t>
            </a:r>
            <a:r>
              <a:rPr lang="en-US" altLang="ja-JP" sz="1800" b="1" dirty="0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0.10 nm</a:t>
            </a:r>
            <a:r>
              <a:rPr lang="en-US" altLang="ja-JP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1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o-positroniums created on collision of positrons with electrons in the solid wall emits </a:t>
            </a:r>
            <a:r>
              <a:rPr lang="en-US" altLang="ja-JP" sz="1800" dirty="0">
                <a:solidFill>
                  <a:srgbClr val="000066"/>
                </a:solidFill>
                <a:latin typeface="Symbol" panose="05050102010706020507" pitchFamily="18" charset="2"/>
                <a:ea typeface="Meiryo UI" panose="020B0604030504040204" pitchFamily="50" charset="-128"/>
              </a:rPr>
              <a:t>g</a:t>
            </a:r>
            <a:r>
              <a:rPr lang="en-US" altLang="ja-JP" sz="18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-ray.</a:t>
            </a:r>
            <a:endParaRPr lang="ja-JP" altLang="en-US" sz="1800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6985" name="テキスト ボックス 11">
            <a:extLst>
              <a:ext uri="{FF2B5EF4-FFF2-40B4-BE49-F238E27FC236}">
                <a16:creationId xmlns:a16="http://schemas.microsoft.com/office/drawing/2014/main" id="{27212A6F-33B0-0854-1EBE-63BB5EEF7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657" y="5009247"/>
            <a:ext cx="4475162" cy="64633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 key analysis parameter </a:t>
            </a:r>
            <a:r>
              <a:rPr lang="en-US" altLang="ja-JP" sz="18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 carbon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has been determined to be </a:t>
            </a:r>
            <a:r>
              <a:rPr lang="en-US" altLang="ja-JP" sz="1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0.23 nm</a:t>
            </a:r>
          </a:p>
        </p:txBody>
      </p:sp>
      <p:pic>
        <p:nvPicPr>
          <p:cNvPr id="126986" name="図 12">
            <a:extLst>
              <a:ext uri="{FF2B5EF4-FFF2-40B4-BE49-F238E27FC236}">
                <a16:creationId xmlns:a16="http://schemas.microsoft.com/office/drawing/2014/main" id="{DAF03ECE-5420-35F4-6CEB-AC83F506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19" y="3309938"/>
            <a:ext cx="21510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6F6998-338A-9C8E-0417-0075FBE9A3BA}"/>
              </a:ext>
            </a:extLst>
          </p:cNvPr>
          <p:cNvSpPr txBox="1"/>
          <p:nvPr/>
        </p:nvSpPr>
        <p:spPr>
          <a:xfrm>
            <a:off x="5551848" y="5730859"/>
            <a:ext cx="51976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K. Kubo et al. </a:t>
            </a:r>
            <a:r>
              <a:rPr lang="en-US" altLang="ja-JP" sz="2000" i="1" dirty="0">
                <a:latin typeface="Meiryo UI" panose="020B0604030504040204" pitchFamily="50" charset="-128"/>
                <a:ea typeface="Meiryo UI" panose="020B0604030504040204" pitchFamily="50" charset="-128"/>
              </a:rPr>
              <a:t>Carbon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245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, 120825 (2025).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月曜　発表済み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 descr="山の前に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028BBE84-AD74-5E9B-D408-4FAB04F30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920" y="5762159"/>
            <a:ext cx="986928" cy="96570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AF7165-9801-2E2D-08F5-5A78B69BA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994" y="4166631"/>
            <a:ext cx="1714739" cy="577524"/>
          </a:xfrm>
          <a:prstGeom prst="rect">
            <a:avLst/>
          </a:prstGeom>
        </p:spPr>
      </p:pic>
      <p:sp>
        <p:nvSpPr>
          <p:cNvPr id="157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22288" y="0"/>
            <a:ext cx="10044113" cy="957263"/>
          </a:xfrm>
          <a:solidFill>
            <a:srgbClr val="990000"/>
          </a:solidFill>
        </p:spPr>
        <p:txBody>
          <a:bodyPr/>
          <a:lstStyle/>
          <a:p>
            <a:pPr eaLnBrk="1" hangingPunct="1"/>
            <a:r>
              <a:rPr lang="en-US" altLang="ja-JP" b="1" dirty="0">
                <a:solidFill>
                  <a:srgbClr val="00FFFF"/>
                </a:solidFill>
                <a:latin typeface="Franklin Gothic Medium" pitchFamily="34" charset="0"/>
              </a:rPr>
              <a:t>Acknowledgements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254543" y="1222179"/>
            <a:ext cx="9342438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50000"/>
              </a:spcBef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Franklin Gothic Medium"/>
              </a:rPr>
              <a:t>JST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Franklin Gothic Medium"/>
              </a:rPr>
              <a:t> </a:t>
            </a:r>
            <a:r>
              <a:rPr lang="ja-JP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Franklin Gothic Medium"/>
              </a:rPr>
              <a:t>O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Franklin Gothic Medium"/>
              </a:rPr>
              <a:t>PERA  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Franklin Gothic Medium"/>
              </a:rPr>
              <a:t> </a:t>
            </a:r>
            <a:r>
              <a:rPr lang="en-US" altLang="ja-JP" sz="2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(2017- 2021)</a:t>
            </a: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NEDO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 </a:t>
            </a:r>
            <a: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Air separation (2021-2022)</a:t>
            </a: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NEDO  </a:t>
            </a:r>
            <a: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Membranes (2023-2025) </a:t>
            </a: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Takagi Research Fund (2013- )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JSPS</a:t>
            </a:r>
            <a:r>
              <a:rPr lang="en-US" altLang="ja-JP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 Grant-in-Aid</a:t>
            </a:r>
            <a:r>
              <a:rPr lang="ja-JP" altLang="en-US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 </a:t>
            </a:r>
            <a:r>
              <a:rPr lang="en-US" altLang="ja-JP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A  and B </a:t>
            </a:r>
          </a:p>
          <a:p>
            <a:pPr eaLnBrk="1" hangingPunct="1">
              <a:spcBef>
                <a:spcPct val="50000"/>
              </a:spcBef>
              <a:buNone/>
            </a:pPr>
            <a:endParaRPr lang="en-US" altLang="ja-JP" sz="2000" b="1" dirty="0">
              <a:solidFill>
                <a:srgbClr val="0000CC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JST</a:t>
            </a:r>
            <a:r>
              <a:rPr lang="en-US" altLang="ja-JP" sz="2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 CREST</a:t>
            </a:r>
            <a:r>
              <a:rPr lang="en-US" altLang="ja-JP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 “Creation of Innovative Functional Materials </a:t>
            </a: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   with Advanced Properties </a:t>
            </a: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ja-JP" altLang="en-US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　　　　　　　　　</a:t>
            </a:r>
            <a:r>
              <a:rPr lang="en-US" altLang="ja-JP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by Hyper-nano-space Design” (2013—2018)              </a:t>
            </a: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Synchrotron Facility: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　 </a:t>
            </a:r>
            <a:r>
              <a:rPr lang="en-US" altLang="ja-JP" sz="20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itchFamily="34" charset="0"/>
              </a:rPr>
              <a:t>Aichi Synchrotron Center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ja-JP" sz="2000" b="1" dirty="0">
              <a:solidFill>
                <a:srgbClr val="0000CC"/>
              </a:solidFill>
              <a:latin typeface="Arial" panose="020B0604020202020204" pitchFamily="34" charset="0"/>
              <a:ea typeface="Arial Unicode MS" pitchFamily="50" charset="-128"/>
              <a:cs typeface="Arial" pitchFamily="34" charset="0"/>
            </a:endParaRPr>
          </a:p>
          <a:p>
            <a:pPr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endParaRPr lang="en-US" altLang="ja-JP" sz="2000" b="1" dirty="0">
              <a:solidFill>
                <a:srgbClr val="0000CC"/>
              </a:solidFill>
              <a:latin typeface="Arial" panose="020B0604020202020204" pitchFamily="34" charset="0"/>
              <a:ea typeface="Arial Unicode MS" pitchFamily="50" charset="-128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ja-JP" sz="2000" dirty="0">
              <a:latin typeface="Franklin Gothic Medium" pitchFamily="34" charset="0"/>
              <a:ea typeface="Arial Unicode MS" pitchFamily="50" charset="-128"/>
              <a:cs typeface="Arial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DEA6B61-DB5A-06C6-8BD8-4F32F77A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309" y="1111987"/>
            <a:ext cx="1140669" cy="6927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DC658A0-D4C5-F28E-4FA6-47A44276E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744" y="1718687"/>
            <a:ext cx="1418675" cy="69224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3321FF3-B322-AFA3-D172-C002D1414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230" y="2311891"/>
            <a:ext cx="1890976" cy="67970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D7BBFB9-5CC8-A508-F8BD-2C8B157F0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048" y="3083494"/>
            <a:ext cx="2745154" cy="49565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83723AD-779A-AAB5-5DF1-3E5FC0AF7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969" y="5679385"/>
            <a:ext cx="3968604" cy="68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96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DCIM\101_PANA\P1010586.JPG">
            <a:extLst>
              <a:ext uri="{FF2B5EF4-FFF2-40B4-BE49-F238E27FC236}">
                <a16:creationId xmlns:a16="http://schemas.microsoft.com/office/drawing/2014/main" id="{8CAB7C50-8023-1A5A-FE6A-0EF7C148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939" y="-887413"/>
            <a:ext cx="10326643" cy="774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100A279-97D5-BA3A-F1EF-9B666622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9156" name="スライド番号プレースホルダー 2">
            <a:extLst>
              <a:ext uri="{FF2B5EF4-FFF2-40B4-BE49-F238E27FC236}">
                <a16:creationId xmlns:a16="http://schemas.microsoft.com/office/drawing/2014/main" id="{DFC6E87B-3A2C-AF9E-1562-E2D06C59E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2D2539-9082-46C1-9441-CF814DD3FE13}" type="slidenum">
              <a:rPr kumimoji="0" lang="ja-JP" altLang="en-US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kumimoji="0" lang="en-US" altLang="ja-JP" sz="1400"/>
          </a:p>
        </p:txBody>
      </p:sp>
      <p:sp>
        <p:nvSpPr>
          <p:cNvPr id="49157" name="テキスト ボックス 3">
            <a:extLst>
              <a:ext uri="{FF2B5EF4-FFF2-40B4-BE49-F238E27FC236}">
                <a16:creationId xmlns:a16="http://schemas.microsoft.com/office/drawing/2014/main" id="{6E3537EF-5A96-AE66-5D8A-0BAB13689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322" y="5110301"/>
            <a:ext cx="35314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4000" b="1" i="1" dirty="0">
                <a:solidFill>
                  <a:schemeClr val="bg1"/>
                </a:solidFill>
                <a:latin typeface="Bookman Old Style" panose="02050604050505020204" pitchFamily="18" charset="0"/>
                <a:ea typeface="Meiryo UI" panose="020B0604030504040204" pitchFamily="50" charset="-128"/>
              </a:rPr>
              <a:t>Thank you</a:t>
            </a:r>
            <a:endParaRPr lang="ja-JP" altLang="en-US" sz="4000" b="1" i="1" dirty="0">
              <a:solidFill>
                <a:schemeClr val="bg1"/>
              </a:solidFill>
              <a:latin typeface="Bookman Old Style" panose="02050604050505020204" pitchFamily="18" charset="0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DA90AA-E6B5-2C4F-1C32-C326F72BE647}"/>
              </a:ext>
            </a:extLst>
          </p:cNvPr>
          <p:cNvSpPr txBox="1"/>
          <p:nvPr/>
        </p:nvSpPr>
        <p:spPr>
          <a:xfrm>
            <a:off x="3407344" y="1614775"/>
            <a:ext cx="5640404" cy="129465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800" b="1" i="1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Pilgrimage </a:t>
            </a:r>
            <a:r>
              <a:rPr lang="en-US" altLang="ja-JP" sz="2800" b="1" i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 Scientific Understanding on materials </a:t>
            </a:r>
            <a:endParaRPr lang="ja-JP" altLang="en-US" sz="2800" b="1" i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4BC8E4-0BE6-0A61-E946-67AB42998680}"/>
              </a:ext>
            </a:extLst>
          </p:cNvPr>
          <p:cNvSpPr txBox="1"/>
          <p:nvPr/>
        </p:nvSpPr>
        <p:spPr>
          <a:xfrm>
            <a:off x="-696154" y="328406"/>
            <a:ext cx="10696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50</a:t>
            </a:r>
            <a:r>
              <a:rPr kumimoji="1" lang="en-US" altLang="ja-JP" b="1" baseline="30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Anniversary </a:t>
            </a: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of Colloid and Surface Chemistry Division 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2D1D0F-10D7-611E-5D79-4B9E0BA1479C}"/>
              </a:ext>
            </a:extLst>
          </p:cNvPr>
          <p:cNvSpPr txBox="1"/>
          <p:nvPr/>
        </p:nvSpPr>
        <p:spPr>
          <a:xfrm>
            <a:off x="191327" y="1104194"/>
            <a:ext cx="8551629" cy="5712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ja-JP" altLang="en-US" sz="2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アカデミックプログラム</a:t>
            </a: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(1)</a:t>
            </a: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総合講演、受賞講演</a:t>
            </a:r>
            <a:b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　総合講演および</a:t>
            </a:r>
            <a:r>
              <a:rPr lang="en-US" altLang="ja-JP" sz="2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Lectureship Award</a:t>
            </a: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受賞講演　　　　</a:t>
            </a:r>
            <a:endParaRPr lang="en-US" altLang="ja-JP" sz="2600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奨励賞受賞講演</a:t>
            </a:r>
            <a:b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　オークラ千葉ホテル</a:t>
            </a: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(2)</a:t>
            </a: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一般研究発表（口頭およびポスター）</a:t>
            </a: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ja-JP" altLang="en-US" sz="26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①界面活性剤と両親媒性物質、②分子膜、</a:t>
            </a:r>
            <a:endParaRPr lang="en-US" altLang="ja-JP" sz="2600" b="1" i="0" dirty="0">
              <a:solidFill>
                <a:srgbClr val="0000FF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   ③ソフトマターとバイオシステム、④微粒子・ナノ粒子・</a:t>
            </a:r>
            <a:endParaRPr lang="en-US" altLang="ja-JP" sz="2600" b="1" i="0" dirty="0">
              <a:solidFill>
                <a:srgbClr val="0000FF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   ナノマテリアル、⑤分散・凝集、</a:t>
            </a:r>
            <a:endParaRPr lang="en-US" altLang="ja-JP" sz="2600" b="1" i="0" dirty="0">
              <a:solidFill>
                <a:srgbClr val="0000FF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>
              <a:lnSpc>
                <a:spcPts val="3400"/>
              </a:lnSpc>
              <a:buNone/>
            </a:pPr>
            <a:r>
              <a:rPr lang="en-US" altLang="ja-JP" sz="26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ja-JP" altLang="en-US" sz="26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⑥固体表面と濡れ・吸着・接着</a:t>
            </a: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(3)</a:t>
            </a: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一般シンポジウム</a:t>
            </a: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(4)</a:t>
            </a:r>
            <a:r>
              <a:rPr lang="ja-JP" altLang="en-US" sz="2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国際シンポジウム</a:t>
            </a:r>
          </a:p>
          <a:p>
            <a:pPr algn="l" fontAlgn="base">
              <a:lnSpc>
                <a:spcPts val="3400"/>
              </a:lnSpc>
              <a:buNone/>
            </a:pPr>
            <a:r>
              <a:rPr lang="ja-JP" altLang="en-US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6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(5)</a:t>
            </a:r>
            <a:r>
              <a:rPr lang="ja-JP" altLang="en-US" sz="26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企業展示セッション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67FDDC-EBB7-2871-E386-E2689D20714D}"/>
              </a:ext>
            </a:extLst>
          </p:cNvPr>
          <p:cNvSpPr txBox="1"/>
          <p:nvPr/>
        </p:nvSpPr>
        <p:spPr>
          <a:xfrm>
            <a:off x="0" y="37703"/>
            <a:ext cx="9418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第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76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回 コロイドおよび界面化学討論会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主題：コロイド・界面化学と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53EF25-06C9-1317-34F4-5DAD6EFED2A9}"/>
              </a:ext>
            </a:extLst>
          </p:cNvPr>
          <p:cNvSpPr txBox="1"/>
          <p:nvPr/>
        </p:nvSpPr>
        <p:spPr>
          <a:xfrm>
            <a:off x="5496025" y="6000168"/>
            <a:ext cx="2791326" cy="58477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若手の会</a:t>
            </a:r>
          </a:p>
        </p:txBody>
      </p:sp>
    </p:spTree>
    <p:extLst>
      <p:ext uri="{BB962C8B-B14F-4D97-AF65-F5344CB8AC3E}">
        <p14:creationId xmlns:p14="http://schemas.microsoft.com/office/powerpoint/2010/main" val="371108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A1F224-A7C0-760D-74A6-0233CA42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1074" y="-153911"/>
            <a:ext cx="10189027" cy="1143000"/>
          </a:xfrm>
          <a:solidFill>
            <a:schemeClr val="accent2"/>
          </a:solidFill>
        </p:spPr>
        <p:txBody>
          <a:bodyPr/>
          <a:lstStyle/>
          <a:p>
            <a:r>
              <a:rPr lang="en-US" altLang="ja-JP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Colloid Science and </a:t>
            </a:r>
            <a:r>
              <a:rPr kumimoji="1" lang="en-US" altLang="ja-JP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Nanoscience</a:t>
            </a:r>
            <a:endParaRPr kumimoji="1"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00AF46-21CC-143B-EA38-39147D0E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9589" y="6385728"/>
            <a:ext cx="1905000" cy="457200"/>
          </a:xfrm>
        </p:spPr>
        <p:txBody>
          <a:bodyPr/>
          <a:lstStyle/>
          <a:p>
            <a:pPr>
              <a:defRPr/>
            </a:pPr>
            <a:fld id="{0CF7D59F-3A62-41B1-822C-911A5821A947}" type="slidenum">
              <a:rPr lang="ja-JP" altLang="en-US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313F5E-197B-418C-548F-6F4566DBC518}"/>
              </a:ext>
            </a:extLst>
          </p:cNvPr>
          <p:cNvSpPr txBox="1"/>
          <p:nvPr/>
        </p:nvSpPr>
        <p:spPr>
          <a:xfrm>
            <a:off x="840666" y="1810464"/>
            <a:ext cx="2997495" cy="5047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Nanoscience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Nanoparticles</a:t>
            </a:r>
          </a:p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Nanostructures</a:t>
            </a: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Molecule-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nanostructure</a:t>
            </a:r>
          </a:p>
          <a:p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interaction</a:t>
            </a:r>
          </a:p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     &lt; 10 nm</a:t>
            </a:r>
          </a:p>
          <a:p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1"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Nanostructures-</a:t>
            </a:r>
          </a:p>
          <a:p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Nanoscale </a:t>
            </a:r>
            <a:r>
              <a:rPr lang="ja-JP" altLang="en-US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2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environment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interaction</a:t>
            </a:r>
          </a:p>
          <a:p>
            <a:r>
              <a:rPr lang="ja-JP" altLang="en-US" sz="1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ナノレベルでの粒子間の構造と</a:t>
            </a:r>
            <a:endParaRPr lang="en-US" altLang="ja-JP" sz="1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1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状態、ナノ領域の周辺との    </a:t>
            </a:r>
            <a:endParaRPr lang="en-US" altLang="ja-JP" sz="1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1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相互作用とを重視</a:t>
            </a:r>
            <a:endParaRPr kumimoji="1" lang="en-US" altLang="ja-JP" sz="1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2869D1-3AD2-6F9A-E049-D18B9F7B6492}"/>
              </a:ext>
            </a:extLst>
          </p:cNvPr>
          <p:cNvSpPr/>
          <p:nvPr/>
        </p:nvSpPr>
        <p:spPr bwMode="auto">
          <a:xfrm>
            <a:off x="414414" y="1447034"/>
            <a:ext cx="7798526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9FA491E2-16E5-7094-64D9-455D97888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334094"/>
              </p:ext>
            </p:extLst>
          </p:nvPr>
        </p:nvGraphicFramePr>
        <p:xfrm>
          <a:off x="1649989" y="1533225"/>
          <a:ext cx="11416930" cy="36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1693">
                  <a:extLst>
                    <a:ext uri="{9D8B030D-6E8A-4147-A177-3AD203B41FA5}">
                      <a16:colId xmlns:a16="http://schemas.microsoft.com/office/drawing/2014/main" val="1415920963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1010247506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855847468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2426259018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3725173519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2443486805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1810894305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1231283781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248282552"/>
                    </a:ext>
                  </a:extLst>
                </a:gridCol>
                <a:gridCol w="1141693">
                  <a:extLst>
                    <a:ext uri="{9D8B030D-6E8A-4147-A177-3AD203B41FA5}">
                      <a16:colId xmlns:a16="http://schemas.microsoft.com/office/drawing/2014/main" val="2250248259"/>
                    </a:ext>
                  </a:extLst>
                </a:gridCol>
              </a:tblGrid>
              <a:tr h="180250">
                <a:tc>
                  <a:txBody>
                    <a:bodyPr/>
                    <a:lstStyle/>
                    <a:p>
                      <a:endParaRPr kumimoji="1" lang="ja-JP" alt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696165"/>
                  </a:ext>
                </a:extLst>
              </a:tr>
            </a:tbl>
          </a:graphicData>
        </a:graphic>
      </p:graphicFrame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94060FB-0256-DE42-48C8-6D55B158D2EA}"/>
              </a:ext>
            </a:extLst>
          </p:cNvPr>
          <p:cNvSpPr txBox="1"/>
          <p:nvPr/>
        </p:nvSpPr>
        <p:spPr>
          <a:xfrm>
            <a:off x="2517066" y="1052179"/>
            <a:ext cx="840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          10        100     1000/nm </a:t>
            </a:r>
            <a:r>
              <a:rPr lang="en-US" altLang="ja-JP" sz="2000" b="1" dirty="0"/>
              <a:t> </a:t>
            </a:r>
            <a:endParaRPr kumimoji="1" lang="ja-JP" altLang="en-US" sz="2000" b="1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ED33D36-9A00-3E04-BAC0-3020AC664688}"/>
              </a:ext>
            </a:extLst>
          </p:cNvPr>
          <p:cNvSpPr/>
          <p:nvPr/>
        </p:nvSpPr>
        <p:spPr bwMode="auto">
          <a:xfrm>
            <a:off x="7666477" y="1447034"/>
            <a:ext cx="5553134" cy="5957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FDA5E4AF-EDC1-3DC7-EA1A-32B38DC775DC}"/>
              </a:ext>
            </a:extLst>
          </p:cNvPr>
          <p:cNvSpPr/>
          <p:nvPr/>
        </p:nvSpPr>
        <p:spPr bwMode="auto">
          <a:xfrm>
            <a:off x="7580813" y="1372545"/>
            <a:ext cx="1077827" cy="671952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 Black" pitchFamily="34" charset="0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E2085E3-D67A-0CC1-D60E-FBDEDFA8AB69}"/>
              </a:ext>
            </a:extLst>
          </p:cNvPr>
          <p:cNvSpPr txBox="1"/>
          <p:nvPr/>
        </p:nvSpPr>
        <p:spPr>
          <a:xfrm>
            <a:off x="3454630" y="1939457"/>
            <a:ext cx="5040938" cy="3970318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Colloids</a:t>
            </a:r>
          </a:p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Interparticle interaction</a:t>
            </a:r>
          </a:p>
          <a:p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Particle-medium 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          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interaction</a:t>
            </a:r>
          </a:p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Interfaces</a:t>
            </a:r>
          </a:p>
          <a:p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Surface tension</a:t>
            </a: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9CF9ADF7-4928-F7DE-2869-A8051CDBB961}"/>
              </a:ext>
            </a:extLst>
          </p:cNvPr>
          <p:cNvCxnSpPr/>
          <p:nvPr/>
        </p:nvCxnSpPr>
        <p:spPr bwMode="auto">
          <a:xfrm>
            <a:off x="2039815" y="1108451"/>
            <a:ext cx="2996419" cy="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185BE9-CE9F-23CF-8C78-16C8E4936D27}"/>
              </a:ext>
            </a:extLst>
          </p:cNvPr>
          <p:cNvSpPr txBox="1"/>
          <p:nvPr/>
        </p:nvSpPr>
        <p:spPr>
          <a:xfrm>
            <a:off x="1209820" y="958339"/>
            <a:ext cx="92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tx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ASTM</a:t>
            </a:r>
            <a:endParaRPr kumimoji="1" lang="ja-JP" altLang="en-US" sz="2400" b="1" dirty="0">
              <a:solidFill>
                <a:schemeClr val="tx1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DA6130-F505-FE57-18EF-D3238118FF32}"/>
              </a:ext>
            </a:extLst>
          </p:cNvPr>
          <p:cNvSpPr txBox="1"/>
          <p:nvPr/>
        </p:nvSpPr>
        <p:spPr>
          <a:xfrm>
            <a:off x="3838161" y="6084738"/>
            <a:ext cx="6826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ASTM</a:t>
            </a:r>
            <a:r>
              <a:rPr lang="en-US" altLang="ja-JP" sz="1800" dirty="0" err="1">
                <a:solidFill>
                  <a:srgbClr val="202122"/>
                </a:solidFill>
                <a:latin typeface="Arial" panose="020B0604020202020204" pitchFamily="34" charset="0"/>
              </a:rPr>
              <a:t>:</a:t>
            </a:r>
            <a:r>
              <a:rPr lang="en-US" altLang="ja-JP" sz="1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American</a:t>
            </a:r>
            <a:r>
              <a:rPr lang="en-US" altLang="ja-JP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Society for Testing and Materials</a:t>
            </a:r>
          </a:p>
          <a:p>
            <a:r>
              <a:rPr lang="ja-JP" alt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　</a:t>
            </a:r>
            <a:r>
              <a:rPr lang="ja-JP" alt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　</a:t>
            </a:r>
            <a:r>
              <a:rPr lang="ja-JP" altLang="en-US" sz="1800" b="1" dirty="0">
                <a:solidFill>
                  <a:srgbClr val="202122"/>
                </a:solidFill>
                <a:latin typeface="Arial" panose="020B0604020202020204" pitchFamily="34" charset="0"/>
              </a:rPr>
              <a:t>米国材料試験協会</a:t>
            </a:r>
            <a:r>
              <a:rPr lang="ja-JP" altLang="en-US" sz="18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1476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6E68-FDBA-03AA-0AA4-353EBD465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101944D-9913-1243-01A5-A3874A030270}"/>
              </a:ext>
            </a:extLst>
          </p:cNvPr>
          <p:cNvGrpSpPr/>
          <p:nvPr/>
        </p:nvGrpSpPr>
        <p:grpSpPr>
          <a:xfrm>
            <a:off x="213928" y="268302"/>
            <a:ext cx="10898020" cy="3706521"/>
            <a:chOff x="311573" y="299591"/>
            <a:chExt cx="10079599" cy="4304398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63F4B06-8EE2-6363-0F9E-8E6CC5912242}"/>
                </a:ext>
              </a:extLst>
            </p:cNvPr>
            <p:cNvSpPr txBox="1"/>
            <p:nvPr/>
          </p:nvSpPr>
          <p:spPr>
            <a:xfrm>
              <a:off x="348342" y="299591"/>
              <a:ext cx="6520543" cy="67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1. </a:t>
              </a:r>
              <a:r>
                <a:rPr lang="ja-JP" altLang="en-US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界面活性剤と両親媒性物質</a:t>
              </a:r>
              <a:endParaRPr lang="ja-JP" altLang="en-US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DD05B76-CB76-68E2-C4F2-6B6B8B53FEEA}"/>
                </a:ext>
              </a:extLst>
            </p:cNvPr>
            <p:cNvSpPr txBox="1"/>
            <p:nvPr/>
          </p:nvSpPr>
          <p:spPr>
            <a:xfrm>
              <a:off x="348342" y="959468"/>
              <a:ext cx="4572000" cy="67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2. </a:t>
              </a:r>
              <a:r>
                <a:rPr lang="ja-JP" altLang="en-US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分子膜</a:t>
              </a:r>
              <a:endParaRPr lang="ja-JP" altLang="en-US" dirty="0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9C083F0-7922-D4D5-5C2C-D83DB47DBA02}"/>
                </a:ext>
              </a:extLst>
            </p:cNvPr>
            <p:cNvSpPr txBox="1"/>
            <p:nvPr/>
          </p:nvSpPr>
          <p:spPr>
            <a:xfrm>
              <a:off x="348342" y="1657445"/>
              <a:ext cx="6825343" cy="67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3. </a:t>
              </a:r>
              <a:r>
                <a:rPr lang="ja-JP" altLang="en-US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ソフトマターとバイオシステム</a:t>
              </a:r>
              <a:endParaRPr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E82148D-EB56-DEF1-F740-E24EF8EABF5A}"/>
                </a:ext>
              </a:extLst>
            </p:cNvPr>
            <p:cNvSpPr txBox="1"/>
            <p:nvPr/>
          </p:nvSpPr>
          <p:spPr>
            <a:xfrm>
              <a:off x="348342" y="2417764"/>
              <a:ext cx="7583557" cy="67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4. </a:t>
              </a:r>
              <a:r>
                <a:rPr lang="ja-JP" altLang="en-US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微粒子・ナノ粒子・ナノマテリアル</a:t>
              </a:r>
              <a:endParaRPr lang="ja-JP" altLang="en-US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29D40D7-571E-1FEB-9FE1-D925096D0352}"/>
                </a:ext>
              </a:extLst>
            </p:cNvPr>
            <p:cNvSpPr txBox="1"/>
            <p:nvPr/>
          </p:nvSpPr>
          <p:spPr>
            <a:xfrm>
              <a:off x="348342" y="3208347"/>
              <a:ext cx="7305261" cy="67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5. </a:t>
              </a:r>
              <a:r>
                <a:rPr lang="ja-JP" altLang="en-US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分散・凝集</a:t>
              </a:r>
              <a:endParaRPr lang="ja-JP" altLang="en-US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48408D3-5018-B4FD-929C-C0B31E8C02DA}"/>
                </a:ext>
              </a:extLst>
            </p:cNvPr>
            <p:cNvSpPr txBox="1"/>
            <p:nvPr/>
          </p:nvSpPr>
          <p:spPr>
            <a:xfrm>
              <a:off x="311573" y="3924887"/>
              <a:ext cx="10079599" cy="67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6. </a:t>
              </a:r>
              <a:r>
                <a:rPr lang="ja-JP" altLang="en-US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固体表面</a:t>
              </a:r>
              <a:r>
                <a:rPr lang="ja-JP" altLang="en-US" dirty="0">
                  <a:solidFill>
                    <a:srgbClr val="2B2B2B"/>
                  </a:solidFill>
                  <a:latin typeface="Noto Sans" panose="020B0502040504020204" pitchFamily="34" charset="0"/>
                </a:rPr>
                <a:t>（</a:t>
              </a:r>
              <a:r>
                <a:rPr lang="ja-JP" altLang="en-US" dirty="0">
                  <a:solidFill>
                    <a:srgbClr val="C00000"/>
                  </a:solidFill>
                  <a:latin typeface="Noto Sans" panose="020B0502040504020204" pitchFamily="34" charset="0"/>
                </a:rPr>
                <a:t>実体</a:t>
              </a:r>
              <a:r>
                <a:rPr lang="ja-JP" altLang="en-US" dirty="0">
                  <a:solidFill>
                    <a:srgbClr val="2B2B2B"/>
                  </a:solidFill>
                  <a:latin typeface="Noto Sans" panose="020B0502040504020204" pitchFamily="34" charset="0"/>
                </a:rPr>
                <a:t>）</a:t>
              </a:r>
              <a:r>
                <a:rPr lang="ja-JP" altLang="en-US" i="0" dirty="0">
                  <a:solidFill>
                    <a:srgbClr val="2B2B2B"/>
                  </a:solidFill>
                  <a:effectLst/>
                  <a:latin typeface="Noto Sans" panose="020B0502040504020204" pitchFamily="34" charset="0"/>
                </a:rPr>
                <a:t>と濡れ・吸着・接着（</a:t>
              </a:r>
              <a:r>
                <a:rPr lang="ja-JP" altLang="en-US" dirty="0">
                  <a:solidFill>
                    <a:srgbClr val="0000FF"/>
                  </a:solidFill>
                  <a:latin typeface="Noto Sans" panose="020B0502040504020204" pitchFamily="34" charset="0"/>
                </a:rPr>
                <a:t>実態</a:t>
              </a:r>
              <a:r>
                <a:rPr lang="ja-JP" altLang="en-US" dirty="0">
                  <a:solidFill>
                    <a:srgbClr val="2B2B2B"/>
                  </a:solidFill>
                  <a:latin typeface="Noto Sans" panose="020B0502040504020204" pitchFamily="34" charset="0"/>
                </a:rPr>
                <a:t>）</a:t>
              </a:r>
              <a:endParaRPr lang="ja-JP" altLang="en-US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886DB7-B2CB-73C2-22B5-E5B697D01C5A}"/>
              </a:ext>
            </a:extLst>
          </p:cNvPr>
          <p:cNvSpPr txBox="1"/>
          <p:nvPr/>
        </p:nvSpPr>
        <p:spPr>
          <a:xfrm>
            <a:off x="102365" y="3974823"/>
            <a:ext cx="8989383" cy="218521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物質材料科学</a:t>
            </a:r>
            <a:r>
              <a:rPr kumimoji="1" lang="ja-JP" altLang="en-US" sz="4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ー複雑系・多相系・揺動系</a:t>
            </a:r>
            <a:endParaRPr kumimoji="1" lang="en-US" altLang="ja-JP" sz="4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物質科学　状態科学　境界科学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平衡　かつ　非平衡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研究・基礎教育に必須の領域</a:t>
            </a:r>
            <a:endParaRPr kumimoji="1" lang="ja-JP" altLang="en-US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24F0CC-5536-8B15-625F-33C6D31FDDD0}"/>
              </a:ext>
            </a:extLst>
          </p:cNvPr>
          <p:cNvSpPr txBox="1"/>
          <p:nvPr/>
        </p:nvSpPr>
        <p:spPr>
          <a:xfrm flipH="1">
            <a:off x="7805488" y="2691809"/>
            <a:ext cx="1286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実態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C836C1D-9876-418E-75C1-BF8BFBCF8068}"/>
              </a:ext>
            </a:extLst>
          </p:cNvPr>
          <p:cNvSpPr txBox="1"/>
          <p:nvPr/>
        </p:nvSpPr>
        <p:spPr>
          <a:xfrm>
            <a:off x="7805488" y="268302"/>
            <a:ext cx="1137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実体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C670409-5AEC-2438-9DE4-C021C468FFA5}"/>
              </a:ext>
            </a:extLst>
          </p:cNvPr>
          <p:cNvSpPr txBox="1"/>
          <p:nvPr/>
        </p:nvSpPr>
        <p:spPr>
          <a:xfrm>
            <a:off x="7805488" y="893309"/>
            <a:ext cx="1137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実体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7386EA-621A-8DDB-2025-D06B1D8C5C6E}"/>
              </a:ext>
            </a:extLst>
          </p:cNvPr>
          <p:cNvSpPr txBox="1"/>
          <p:nvPr/>
        </p:nvSpPr>
        <p:spPr>
          <a:xfrm>
            <a:off x="7805488" y="279132"/>
            <a:ext cx="1137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実体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888159C-A3B1-4736-D9C7-97F71B69B218}"/>
              </a:ext>
            </a:extLst>
          </p:cNvPr>
          <p:cNvSpPr txBox="1"/>
          <p:nvPr/>
        </p:nvSpPr>
        <p:spPr>
          <a:xfrm>
            <a:off x="7852627" y="1459490"/>
            <a:ext cx="4626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Arial Unicode MS" pitchFamily="50" charset="-128"/>
              </a:rPr>
              <a:t>実体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2367CEF-C29D-5BE4-F52C-694F4517E3B2}"/>
              </a:ext>
            </a:extLst>
          </p:cNvPr>
          <p:cNvSpPr txBox="1"/>
          <p:nvPr/>
        </p:nvSpPr>
        <p:spPr>
          <a:xfrm>
            <a:off x="7852628" y="2044266"/>
            <a:ext cx="1090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C00000"/>
                </a:solidFill>
              </a:rPr>
              <a:t>実体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932E33-6D67-69FD-E49C-AB8FBA8C1917}"/>
              </a:ext>
            </a:extLst>
          </p:cNvPr>
          <p:cNvSpPr txBox="1"/>
          <p:nvPr/>
        </p:nvSpPr>
        <p:spPr>
          <a:xfrm>
            <a:off x="3610783" y="6219406"/>
            <a:ext cx="469582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部会活動は本質的に重要</a:t>
            </a:r>
          </a:p>
        </p:txBody>
      </p:sp>
    </p:spTree>
    <p:extLst>
      <p:ext uri="{BB962C8B-B14F-4D97-AF65-F5344CB8AC3E}">
        <p14:creationId xmlns:p14="http://schemas.microsoft.com/office/powerpoint/2010/main" val="134581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6FD57-6CF3-40EC-5928-2D2714145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EBC3C9-B865-41E0-A9C9-F9B79F94DCE2}"/>
              </a:ext>
            </a:extLst>
          </p:cNvPr>
          <p:cNvSpPr txBox="1"/>
          <p:nvPr/>
        </p:nvSpPr>
        <p:spPr>
          <a:xfrm>
            <a:off x="104775" y="46990"/>
            <a:ext cx="91874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28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8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lang="en-US" altLang="ja-JP" sz="28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IACIS</a:t>
            </a:r>
            <a:r>
              <a:rPr lang="ja-JP" altLang="en-US" sz="28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国際会議（箱根</a:t>
            </a:r>
            <a:r>
              <a:rPr lang="ja-JP" altLang="en-US" sz="2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仙谷原）</a:t>
            </a:r>
            <a:r>
              <a:rPr lang="en-US" altLang="ja-JP" sz="28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1988</a:t>
            </a:r>
            <a:br>
              <a:rPr lang="ja-JP" altLang="en-US" sz="2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28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en-US" altLang="ja-JP" sz="2800" b="1" i="0" dirty="0">
                <a:solidFill>
                  <a:srgbClr val="0000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th International Association of Colloid and Interface Scientists Conference (IACIS 1988)</a:t>
            </a:r>
            <a:endParaRPr lang="ja-JP" altLang="en-US" sz="28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DFD859-C6C7-FF5E-D2CE-E644EE193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34" y="3836617"/>
            <a:ext cx="2457238" cy="21906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0BBBD42-FAB6-91B2-511F-D097D6E11CEF}"/>
              </a:ext>
            </a:extLst>
          </p:cNvPr>
          <p:cNvSpPr txBox="1"/>
          <p:nvPr/>
        </p:nvSpPr>
        <p:spPr>
          <a:xfrm>
            <a:off x="824248" y="1492276"/>
            <a:ext cx="8567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目黒謙次郎教授（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東京理科大）</a:t>
            </a:r>
            <a:endParaRPr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Professor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K.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Meguro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(Tokyo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Science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Univ.)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052DDF6-FFBE-5BE2-B659-FCEC11D6E09F}"/>
              </a:ext>
            </a:extLst>
          </p:cNvPr>
          <p:cNvSpPr txBox="1"/>
          <p:nvPr/>
        </p:nvSpPr>
        <p:spPr>
          <a:xfrm>
            <a:off x="6438900" y="6138884"/>
            <a:ext cx="245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阿部正彦　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東京理科名誉教授より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BCE8CC1-7160-2C60-B302-6A9EBC16F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269" y="1509918"/>
            <a:ext cx="1114557" cy="153673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67112E-41F7-D1A8-5C66-1022B88DF1AD}"/>
              </a:ext>
            </a:extLst>
          </p:cNvPr>
          <p:cNvSpPr txBox="1"/>
          <p:nvPr/>
        </p:nvSpPr>
        <p:spPr>
          <a:xfrm>
            <a:off x="2060092" y="3573677"/>
            <a:ext cx="111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目黒先生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46CEC1C-2B39-DD28-50F4-F6B9AED70FED}"/>
              </a:ext>
            </a:extLst>
          </p:cNvPr>
          <p:cNvSpPr txBox="1"/>
          <p:nvPr/>
        </p:nvSpPr>
        <p:spPr>
          <a:xfrm>
            <a:off x="7339000" y="3126966"/>
            <a:ext cx="3906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コロイド偉人館より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25AF4E-6A94-9577-4A12-F8250C87E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83" y="2247866"/>
            <a:ext cx="2264734" cy="206956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DEFE5EA-C502-54E8-FD90-BD55E9E60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14" y="4413226"/>
            <a:ext cx="2314333" cy="190499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7CE7C60-B759-507F-5C4A-4320370D6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7" y="4348724"/>
            <a:ext cx="2169334" cy="169697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BECDB14-F8EC-9F3F-9E98-F23B11FE8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891" y="2278287"/>
            <a:ext cx="2195092" cy="179127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AE90D6D-B1FC-BDEF-5E97-2DFB859606EB}"/>
              </a:ext>
            </a:extLst>
          </p:cNvPr>
          <p:cNvSpPr txBox="1"/>
          <p:nvPr/>
        </p:nvSpPr>
        <p:spPr>
          <a:xfrm>
            <a:off x="1946801" y="6342454"/>
            <a:ext cx="380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第６回界面及びコロイド科学国際会議　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報告書　日本化学会・国際会議組織員会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789567"/>
      </p:ext>
    </p:extLst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 Black" pitchFamily="34" charset="0"/>
            <a:ea typeface="Arial Unicode MS" pitchFamily="50" charset="-128"/>
            <a:cs typeface="Arial Unicode MS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 Black" pitchFamily="34" charset="0"/>
            <a:ea typeface="Arial Unicode MS" pitchFamily="50" charset="-128"/>
            <a:cs typeface="Arial Unicode MS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C00000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37296</TotalTime>
  <Words>3683</Words>
  <Application>Microsoft Office PowerPoint</Application>
  <PresentationFormat>画面に合わせる (4:3)</PresentationFormat>
  <Paragraphs>657</Paragraphs>
  <Slides>54</Slides>
  <Notes>24</Notes>
  <HiddenSlides>0</HiddenSlides>
  <MMClips>3</MMClips>
  <ScaleCrop>false</ScaleCrop>
  <HeadingPairs>
    <vt:vector size="8" baseType="variant">
      <vt:variant>
        <vt:lpstr>使用されているフォント</vt:lpstr>
      </vt:variant>
      <vt:variant>
        <vt:i4>29</vt:i4>
      </vt:variant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54</vt:i4>
      </vt:variant>
    </vt:vector>
  </HeadingPairs>
  <TitlesOfParts>
    <vt:vector size="86" baseType="lpstr">
      <vt:lpstr>Arial Unicode MS</vt:lpstr>
      <vt:lpstr>ArialMT</vt:lpstr>
      <vt:lpstr>HGPｺﾞｼｯｸE</vt:lpstr>
      <vt:lpstr>HG創英角ｺﾞｼｯｸUB</vt:lpstr>
      <vt:lpstr>HG創英角ﾎﾟｯﾌﾟ体</vt:lpstr>
      <vt:lpstr>Meiryo UI</vt:lpstr>
      <vt:lpstr>ＭＳ Ｐゴシック</vt:lpstr>
      <vt:lpstr>Amasis MT Pro</vt:lpstr>
      <vt:lpstr>Aparajita</vt:lpstr>
      <vt:lpstr>Aptos</vt:lpstr>
      <vt:lpstr>Arial</vt:lpstr>
      <vt:lpstr>Arial Black</vt:lpstr>
      <vt:lpstr>Arial Narrow</vt:lpstr>
      <vt:lpstr>Arial Nova</vt:lpstr>
      <vt:lpstr>Bookman Old Style</vt:lpstr>
      <vt:lpstr>Calibri</vt:lpstr>
      <vt:lpstr>Calibri Light</vt:lpstr>
      <vt:lpstr>Comic Sans MS</vt:lpstr>
      <vt:lpstr>Franklin Gothic Book</vt:lpstr>
      <vt:lpstr>Franklin Gothic Demi</vt:lpstr>
      <vt:lpstr>Franklin Gothic Demi Cond</vt:lpstr>
      <vt:lpstr>Franklin Gothic Medium</vt:lpstr>
      <vt:lpstr>Franklin Gothic Medium Cond</vt:lpstr>
      <vt:lpstr>Helvetica</vt:lpstr>
      <vt:lpstr>Noto Sans</vt:lpstr>
      <vt:lpstr>Symbol</vt:lpstr>
      <vt:lpstr>Times</vt:lpstr>
      <vt:lpstr>Times New Roman</vt:lpstr>
      <vt:lpstr>Wingdings</vt:lpstr>
      <vt:lpstr>標準デザイン</vt:lpstr>
      <vt:lpstr>3_Office テーマ</vt:lpstr>
      <vt:lpstr>ホワイト</vt:lpstr>
      <vt:lpstr>PowerPoint プレゼンテーション</vt:lpstr>
      <vt:lpstr> コロイド・界面化学部会：コロイド偉人館より</vt:lpstr>
      <vt:lpstr>コロイドおよび界面化学部会</vt:lpstr>
      <vt:lpstr>PowerPoint プレゼンテーション</vt:lpstr>
      <vt:lpstr>PowerPoint プレゼンテーション</vt:lpstr>
      <vt:lpstr>PowerPoint プレゼンテーション</vt:lpstr>
      <vt:lpstr>Colloid Science and Nanoscience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Nanoparticles and In-solid Nanospaces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Recent Topics on Carbon Nanostructures</vt:lpstr>
      <vt:lpstr>             Collaborators</vt:lpstr>
      <vt:lpstr>PowerPoint プレゼンテーション</vt:lpstr>
      <vt:lpstr>Conceptual Structure Models of EMI-TFSI  Confined  inside Carbon Nanopores  with or without Coulombic Ordering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  New Giant Energy Storage Route</vt:lpstr>
      <vt:lpstr>Energy Storage of Twisting of SWCNT</vt:lpstr>
      <vt:lpstr>PowerPoint プレゼンテーション</vt:lpstr>
      <vt:lpstr>Graphene-Crystal Interfaces-Induced  Membrane Separation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　　　Evidence on Intrinsic Graphene Oxide     　　　 We must use intrinsic graphene oxide for wrappnig　　　　　　　　　</vt:lpstr>
      <vt:lpstr>Separated Structure of KCl solution and Water inside highly crystalline single wall carbon nanotube?</vt:lpstr>
      <vt:lpstr>　審査中、準備中　期待できる研究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Importance of Fine Characterization of Nanoscale In-Pore Spaces</vt:lpstr>
      <vt:lpstr>Acknowledgements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Katsumi KANEKO</dc:creator>
  <cp:lastModifiedBy>久保　圭</cp:lastModifiedBy>
  <cp:revision>3090</cp:revision>
  <dcterms:created xsi:type="dcterms:W3CDTF">1601-01-01T00:00:00Z</dcterms:created>
  <dcterms:modified xsi:type="dcterms:W3CDTF">2025-09-26T00:15:02Z</dcterms:modified>
</cp:coreProperties>
</file>